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263" r:id="rId2"/>
    <p:sldId id="322" r:id="rId3"/>
    <p:sldId id="326" r:id="rId4"/>
    <p:sldId id="320" r:id="rId5"/>
    <p:sldId id="371" r:id="rId6"/>
    <p:sldId id="377" r:id="rId7"/>
    <p:sldId id="378" r:id="rId8"/>
    <p:sldId id="369" r:id="rId9"/>
    <p:sldId id="352" r:id="rId10"/>
    <p:sldId id="336" r:id="rId11"/>
    <p:sldId id="373" r:id="rId12"/>
    <p:sldId id="339" r:id="rId13"/>
    <p:sldId id="370" r:id="rId14"/>
    <p:sldId id="358" r:id="rId15"/>
    <p:sldId id="379" r:id="rId16"/>
    <p:sldId id="287" r:id="rId17"/>
    <p:sldId id="362" r:id="rId18"/>
    <p:sldId id="364" r:id="rId19"/>
    <p:sldId id="294" r:id="rId20"/>
  </p:sldIdLst>
  <p:sldSz cx="9144000" cy="6858000" type="screen4x3"/>
  <p:notesSz cx="9144000" cy="6858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B5AA8"/>
    <a:srgbClr val="003399"/>
    <a:srgbClr val="77787B"/>
    <a:srgbClr val="C40452"/>
    <a:srgbClr val="9999FF"/>
    <a:srgbClr val="E2E6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E25E649-3F16-4E02-A733-19D2CDBF48F0}" styleName="보통 스타일 3 - 강조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339" autoAdjust="0"/>
    <p:restoredTop sz="95748" autoAdjust="0"/>
  </p:normalViewPr>
  <p:slideViewPr>
    <p:cSldViewPr>
      <p:cViewPr varScale="1">
        <p:scale>
          <a:sx n="114" d="100"/>
          <a:sy n="114" d="100"/>
        </p:scale>
        <p:origin x="1200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115" d="100"/>
          <a:sy n="115" d="100"/>
        </p:scale>
        <p:origin x="155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77F87D29-1898-284D-982A-D70A2544889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01ED177-4048-234E-A5F8-2A4B86E8870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D0CF4B-2F50-6347-BB17-5C51157B5441}" type="datetimeFigureOut">
              <a:rPr kumimoji="1" lang="ko-KR" altLang="en-US" smtClean="0"/>
              <a:t>2021-07-16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EDA6A8B-0B4E-8A40-B038-5E194D43CA7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23DB0DB-46E6-C04F-AD7C-B78B3D6D000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50C19D-8504-4148-9999-AFCD332702E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9765940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AA5D5A-343A-4C1A-BC9D-610EC8B80F49}" type="datetimeFigureOut">
              <a:rPr lang="ko-KR" altLang="en-US" smtClean="0"/>
              <a:pPr/>
              <a:t>2021-07-16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D85EE-51FF-49B2-AE4A-EF643293EA7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482105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59050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72166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68B42-0D85-EB42-BD91-4E0156139D61}" type="datetime1">
              <a:rPr lang="ko-KR" altLang="en-US" smtClean="0"/>
              <a:t>2021-07-16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27057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F7EC8-E474-C04E-AA3E-38446388970F}" type="datetime1">
              <a:rPr lang="ko-KR" altLang="en-US" smtClean="0"/>
              <a:t>2021-07-16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34357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FE43A-D4EA-F747-AD7D-AC613D8432DA}" type="datetime1">
              <a:rPr lang="ko-KR" altLang="en-US" smtClean="0"/>
              <a:t>2021-07-16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39821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8ED84F-80B8-0646-86D6-4A123C208725}" type="datetime1">
              <a:rPr lang="ko-KR" altLang="en-US" smtClean="0"/>
              <a:t>2021-07-16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617245"/>
            <a:ext cx="2133600" cy="196131"/>
          </a:xfrm>
        </p:spPr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03002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E8AE2-1F70-754F-B45C-94AADB931DFF}" type="datetime1">
              <a:rPr lang="ko-KR" altLang="en-US" smtClean="0"/>
              <a:t>2021-07-16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28320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E95C74-A169-CE42-A2A9-38C313FFFCBD}" type="datetime1">
              <a:rPr lang="ko-KR" altLang="en-US" smtClean="0"/>
              <a:t>2021-07-16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15835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92704-0398-9741-950B-905798F55823}" type="datetime1">
              <a:rPr lang="ko-KR" altLang="en-US" smtClean="0"/>
              <a:t>2021-07-16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29979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9D4382-2A5C-3844-A9FF-77462342CF2D}" type="datetime1">
              <a:rPr lang="ko-KR" altLang="en-US" smtClean="0"/>
              <a:t>2021-07-16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59985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A12C5-F2D1-B041-A0E0-577B53AD6AFA}" type="datetime1">
              <a:rPr lang="ko-KR" altLang="en-US" smtClean="0"/>
              <a:t>2021-07-16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93811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4AAF6-4F1F-474D-A891-3F94BC612A97}" type="datetime1">
              <a:rPr lang="ko-KR" altLang="en-US" smtClean="0"/>
              <a:t>2021-07-16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04617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0E180-83A9-C54C-9801-9AAD78E5B663}" type="datetime1">
              <a:rPr lang="ko-KR" altLang="en-US" smtClean="0"/>
              <a:t>2021-07-16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30043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F618FA-37E8-DF42-8D3B-49B9ACE77DF8}" type="datetime1">
              <a:rPr lang="ko-KR" altLang="en-US" smtClean="0"/>
              <a:t>2021-07-16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ko-KR" altLang="en-US"/>
              <a:t>한이음 ▶ 프로그램 설계서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7" name="사각형: 둥근 모서리 26">
            <a:extLst>
              <a:ext uri="{FF2B5EF4-FFF2-40B4-BE49-F238E27FC236}">
                <a16:creationId xmlns:a16="http://schemas.microsoft.com/office/drawing/2014/main" id="{25B82C58-C7A0-4055-A738-DD3F2BD7F885}"/>
              </a:ext>
            </a:extLst>
          </p:cNvPr>
          <p:cNvSpPr/>
          <p:nvPr userDrawn="1"/>
        </p:nvSpPr>
        <p:spPr>
          <a:xfrm>
            <a:off x="445950" y="6445176"/>
            <a:ext cx="8252100" cy="368200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※ </a:t>
            </a:r>
            <a:r>
              <a:rPr lang="ko-KR" altLang="en-US" b="1" dirty="0">
                <a:solidFill>
                  <a:srgbClr val="FF0000"/>
                </a:solidFill>
              </a:rPr>
              <a:t>본문의 예시 내용을 지우고 과제 내용으로 변경하여 사용하세요</a:t>
            </a:r>
          </a:p>
        </p:txBody>
      </p:sp>
    </p:spTree>
    <p:extLst>
      <p:ext uri="{BB962C8B-B14F-4D97-AF65-F5344CB8AC3E}">
        <p14:creationId xmlns:p14="http://schemas.microsoft.com/office/powerpoint/2010/main" val="8058839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jpeg"/><Relationship Id="rId5" Type="http://schemas.openxmlformats.org/officeDocument/2006/relationships/image" Target="../media/image31.tiff"/><Relationship Id="rId4" Type="http://schemas.openxmlformats.org/officeDocument/2006/relationships/image" Target="../media/image30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5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" Type="http://schemas.openxmlformats.org/officeDocument/2006/relationships/image" Target="../media/image4.png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jpe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eg"/><Relationship Id="rId5" Type="http://schemas.openxmlformats.org/officeDocument/2006/relationships/image" Target="../media/image23.png"/><Relationship Id="rId4" Type="http://schemas.openxmlformats.org/officeDocument/2006/relationships/image" Target="../media/image22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0" y="4509120"/>
            <a:ext cx="9144000" cy="2348880"/>
          </a:xfrm>
          <a:prstGeom prst="rect">
            <a:avLst/>
          </a:prstGeom>
          <a:solidFill>
            <a:srgbClr val="E2E6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1549" y="116632"/>
            <a:ext cx="936104" cy="489971"/>
          </a:xfrm>
          <a:prstGeom prst="rect">
            <a:avLst/>
          </a:prstGeom>
        </p:spPr>
      </p:pic>
      <p:pic>
        <p:nvPicPr>
          <p:cNvPr id="11" name="Picture 1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6"/>
          <a:stretch/>
        </p:blipFill>
        <p:spPr bwMode="auto">
          <a:xfrm rot="21600000">
            <a:off x="0" y="764704"/>
            <a:ext cx="4716016" cy="3524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1115616" y="1916832"/>
            <a:ext cx="708238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b="1" spc="-150" dirty="0">
                <a:solidFill>
                  <a:schemeClr val="accent2">
                    <a:lumMod val="75000"/>
                  </a:schemeClr>
                </a:solidFill>
              </a:rPr>
              <a:t>SW</a:t>
            </a:r>
            <a:r>
              <a:rPr lang="ko-KR" altLang="en-US" sz="5000" b="1" spc="-150" dirty="0">
                <a:solidFill>
                  <a:schemeClr val="accent2">
                    <a:lumMod val="75000"/>
                  </a:schemeClr>
                </a:solidFill>
              </a:rPr>
              <a:t>개발</a:t>
            </a:r>
            <a:r>
              <a:rPr lang="en-US" altLang="ko-KR" sz="5000" b="1" spc="-150" dirty="0">
                <a:solidFill>
                  <a:schemeClr val="accent2">
                    <a:lumMod val="75000"/>
                  </a:schemeClr>
                </a:solidFill>
              </a:rPr>
              <a:t>/HW</a:t>
            </a:r>
            <a:r>
              <a:rPr lang="ko-KR" altLang="en-US" sz="5000" b="1" spc="-150" dirty="0">
                <a:solidFill>
                  <a:schemeClr val="accent2">
                    <a:lumMod val="75000"/>
                  </a:schemeClr>
                </a:solidFill>
              </a:rPr>
              <a:t>제작 설계서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521081" y="3706608"/>
            <a:ext cx="63898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>
                    <a:lumMod val="50000"/>
                  </a:schemeClr>
                </a:solidFill>
              </a:rPr>
              <a:t>스마트 안경을 이용한 </a:t>
            </a:r>
            <a:r>
              <a:rPr lang="ko-KR" altLang="en-US" sz="2400" b="1" dirty="0" err="1">
                <a:solidFill>
                  <a:schemeClr val="bg1">
                    <a:lumMod val="50000"/>
                  </a:schemeClr>
                </a:solidFill>
              </a:rPr>
              <a:t>똑쇼</a:t>
            </a:r>
            <a:r>
              <a:rPr lang="en-US" altLang="ko-KR" sz="2400" b="1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ko-KR" altLang="en-US" sz="2400" b="1" dirty="0">
                <a:solidFill>
                  <a:schemeClr val="bg1">
                    <a:lumMod val="50000"/>
                  </a:schemeClr>
                </a:solidFill>
              </a:rPr>
              <a:t>똑똑한 쇼핑</a:t>
            </a:r>
            <a:r>
              <a:rPr lang="en-US" altLang="ko-KR" sz="2400" b="1" dirty="0">
                <a:solidFill>
                  <a:schemeClr val="bg1">
                    <a:lumMod val="50000"/>
                  </a:schemeClr>
                </a:solidFill>
              </a:rPr>
              <a:t>)</a:t>
            </a:r>
          </a:p>
        </p:txBody>
      </p:sp>
      <p:grpSp>
        <p:nvGrpSpPr>
          <p:cNvPr id="15" name="그룹 14"/>
          <p:cNvGrpSpPr/>
          <p:nvPr/>
        </p:nvGrpSpPr>
        <p:grpSpPr>
          <a:xfrm>
            <a:off x="75729" y="166947"/>
            <a:ext cx="2192015" cy="600145"/>
            <a:chOff x="75729" y="166947"/>
            <a:chExt cx="2192015" cy="600145"/>
          </a:xfrm>
        </p:grpSpPr>
        <p:grpSp>
          <p:nvGrpSpPr>
            <p:cNvPr id="16" name="그룹 6"/>
            <p:cNvGrpSpPr/>
            <p:nvPr/>
          </p:nvGrpSpPr>
          <p:grpSpPr>
            <a:xfrm>
              <a:off x="683568" y="199273"/>
              <a:ext cx="1584176" cy="461665"/>
              <a:chOff x="683568" y="199273"/>
              <a:chExt cx="1584176" cy="461665"/>
            </a:xfrm>
          </p:grpSpPr>
          <p:cxnSp>
            <p:nvCxnSpPr>
              <p:cNvPr id="23" name="직선 연결선 22"/>
              <p:cNvCxnSpPr/>
              <p:nvPr/>
            </p:nvCxnSpPr>
            <p:spPr>
              <a:xfrm>
                <a:off x="728966" y="206489"/>
                <a:ext cx="1538778" cy="0"/>
              </a:xfrm>
              <a:prstGeom prst="line">
                <a:avLst/>
              </a:prstGeom>
              <a:ln w="38100">
                <a:solidFill>
                  <a:srgbClr val="3B5A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TextBox 23"/>
              <p:cNvSpPr txBox="1"/>
              <p:nvPr/>
            </p:nvSpPr>
            <p:spPr>
              <a:xfrm>
                <a:off x="683568" y="199273"/>
                <a:ext cx="145264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200" b="1" dirty="0">
                    <a:solidFill>
                      <a:srgbClr val="3B5AA8"/>
                    </a:solidFill>
                    <a:latin typeface="+mn-ea"/>
                  </a:rPr>
                  <a:t>내가 기획한 </a:t>
                </a:r>
                <a:r>
                  <a:rPr lang="en-US" altLang="ko-KR" sz="1200" b="1" dirty="0">
                    <a:solidFill>
                      <a:srgbClr val="3B5AA8"/>
                    </a:solidFill>
                    <a:latin typeface="+mn-ea"/>
                  </a:rPr>
                  <a:t>ICT</a:t>
                </a:r>
                <a:r>
                  <a:rPr lang="ko-KR" altLang="en-US" sz="1200" b="1" dirty="0">
                    <a:solidFill>
                      <a:srgbClr val="3B5AA8"/>
                    </a:solidFill>
                    <a:latin typeface="+mn-ea"/>
                  </a:rPr>
                  <a:t>가</a:t>
                </a:r>
                <a:endParaRPr lang="en-US" altLang="ko-KR" sz="1200" b="1" dirty="0">
                  <a:solidFill>
                    <a:srgbClr val="3B5AA8"/>
                  </a:solidFill>
                  <a:latin typeface="+mn-ea"/>
                </a:endParaRPr>
              </a:p>
              <a:p>
                <a:r>
                  <a:rPr lang="ko-KR" altLang="en-US" sz="1200" b="1" dirty="0">
                    <a:solidFill>
                      <a:srgbClr val="3B5AA8"/>
                    </a:solidFill>
                    <a:latin typeface="+mn-ea"/>
                  </a:rPr>
                  <a:t>세상을 바꾼다면</a:t>
                </a:r>
                <a:r>
                  <a:rPr lang="en-US" altLang="ko-KR" sz="1200" b="1" dirty="0">
                    <a:solidFill>
                      <a:srgbClr val="3B5AA8"/>
                    </a:solidFill>
                    <a:latin typeface="+mn-ea"/>
                  </a:rPr>
                  <a:t>?</a:t>
                </a:r>
                <a:endParaRPr lang="ko-KR" altLang="en-US" sz="1200" b="1" dirty="0">
                  <a:solidFill>
                    <a:srgbClr val="3B5AA8"/>
                  </a:solidFill>
                  <a:latin typeface="+mn-ea"/>
                </a:endParaRPr>
              </a:p>
            </p:txBody>
          </p:sp>
        </p:grpSp>
        <p:pic>
          <p:nvPicPr>
            <p:cNvPr id="22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729" y="166947"/>
              <a:ext cx="607839" cy="600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5" name="TextBox 24"/>
          <p:cNvSpPr txBox="1"/>
          <p:nvPr/>
        </p:nvSpPr>
        <p:spPr>
          <a:xfrm>
            <a:off x="808680" y="4754468"/>
            <a:ext cx="7526640" cy="11526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0" latinLnBrk="0" hangingPunct="0">
              <a:lnSpc>
                <a:spcPct val="150000"/>
              </a:lnSpc>
              <a:buClr>
                <a:schemeClr val="tx2">
                  <a:lumMod val="40000"/>
                  <a:lumOff val="60000"/>
                </a:schemeClr>
              </a:buClr>
              <a:buSzPct val="120000"/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2021. 7. 11.</a:t>
            </a:r>
          </a:p>
          <a:p>
            <a:pPr algn="ctr" eaLnBrk="0" latinLnBrk="0" hangingPunct="0">
              <a:lnSpc>
                <a:spcPct val="150000"/>
              </a:lnSpc>
              <a:buClr>
                <a:schemeClr val="tx2">
                  <a:lumMod val="40000"/>
                  <a:lumOff val="60000"/>
                </a:schemeClr>
              </a:buClr>
              <a:buSzPct val="120000"/>
            </a:pP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임의의팀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–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한태희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김민석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김지석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전수민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ctr" eaLnBrk="0" latinLnBrk="0" hangingPunct="0">
              <a:lnSpc>
                <a:spcPct val="150000"/>
              </a:lnSpc>
              <a:buClr>
                <a:schemeClr val="tx2">
                  <a:lumMod val="40000"/>
                  <a:lumOff val="60000"/>
                </a:schemeClr>
              </a:buClr>
              <a:buSzPct val="120000"/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Mentor 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한주연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9256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noProof="0">
                <a:solidFill>
                  <a:schemeClr val="bg1"/>
                </a:solidFill>
                <a:latin typeface="+mn-ea"/>
                <a:cs typeface="+mj-cs"/>
              </a:rPr>
              <a:t>알고리즘 </a:t>
            </a:r>
            <a:r>
              <a:rPr lang="ko-KR" altLang="en-US" sz="1700" b="1">
                <a:solidFill>
                  <a:schemeClr val="bg1"/>
                </a:solidFill>
                <a:latin typeface="+mn-ea"/>
                <a:cs typeface="+mj-cs"/>
              </a:rPr>
              <a:t>명세서</a:t>
            </a:r>
            <a:r>
              <a:rPr lang="ko-KR" altLang="en-US" sz="1700" b="1" noProof="0">
                <a:solidFill>
                  <a:schemeClr val="bg1"/>
                </a:solidFill>
                <a:latin typeface="+mn-ea"/>
                <a:cs typeface="+mj-cs"/>
              </a:rPr>
              <a:t> 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C64074E-A528-43A8-9A31-A7D81F912F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2237" y="1354280"/>
            <a:ext cx="3819525" cy="496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348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19453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  <a:cs typeface="+mj-cs"/>
              </a:rPr>
              <a:t>하드웨어 설계도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374A33A-B902-624D-A012-CE1504042191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516115" y="2985059"/>
            <a:ext cx="4044391" cy="1661348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4709C007-3CD4-7C47-9916-9F321854D45B}"/>
              </a:ext>
            </a:extLst>
          </p:cNvPr>
          <p:cNvSpPr/>
          <p:nvPr/>
        </p:nvSpPr>
        <p:spPr>
          <a:xfrm>
            <a:off x="1378316" y="3218071"/>
            <a:ext cx="1887602" cy="817961"/>
          </a:xfrm>
          <a:prstGeom prst="rect">
            <a:avLst/>
          </a:prstGeom>
          <a:solidFill>
            <a:schemeClr val="accent5"/>
          </a:solidFill>
          <a:ln w="38100">
            <a:solidFill>
              <a:schemeClr val="tx1">
                <a:lumMod val="95000"/>
                <a:lumOff val="5000"/>
              </a:schemeClr>
            </a:solidFill>
          </a:ln>
          <a:effectLst>
            <a:outerShdw blurRad="183751" dist="125858" dir="2700000" sx="101124" sy="101124" algn="tl" rotWithShape="0">
              <a:prstClr val="black">
                <a:alpha val="46579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/>
              <a:t>ESP32 CAM</a:t>
            </a:r>
            <a:endParaRPr kumimoji="1" lang="ko-KR" altLang="en-US" b="1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CEDA6CE-643D-7348-A03A-E61C3AB49AD4}"/>
              </a:ext>
            </a:extLst>
          </p:cNvPr>
          <p:cNvSpPr/>
          <p:nvPr/>
        </p:nvSpPr>
        <p:spPr>
          <a:xfrm>
            <a:off x="1567077" y="4662772"/>
            <a:ext cx="1510081" cy="65436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38100">
            <a:solidFill>
              <a:schemeClr val="tx1">
                <a:lumMod val="95000"/>
                <a:lumOff val="5000"/>
              </a:schemeClr>
            </a:solidFill>
          </a:ln>
          <a:effectLst>
            <a:outerShdw blurRad="183751" dist="125858" dir="2700000" sx="101124" sy="101124" algn="tl" rotWithShape="0">
              <a:prstClr val="black">
                <a:alpha val="46579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 b="1" dirty="0"/>
              <a:t>6V Battery</a:t>
            </a:r>
            <a:endParaRPr kumimoji="1" lang="ko-KR" altLang="en-US" sz="1600" b="1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85FF2B6-5F04-424F-A33C-539B40ECEC4E}"/>
              </a:ext>
            </a:extLst>
          </p:cNvPr>
          <p:cNvSpPr/>
          <p:nvPr/>
        </p:nvSpPr>
        <p:spPr>
          <a:xfrm>
            <a:off x="1567077" y="1913338"/>
            <a:ext cx="1510081" cy="65436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38100">
            <a:solidFill>
              <a:schemeClr val="tx1">
                <a:lumMod val="95000"/>
                <a:lumOff val="5000"/>
              </a:schemeClr>
            </a:solidFill>
          </a:ln>
          <a:effectLst>
            <a:outerShdw blurRad="183751" dist="125858" dir="2700000" sx="101124" sy="101124" algn="tl" rotWithShape="0">
              <a:prstClr val="black">
                <a:alpha val="46579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 b="1" dirty="0"/>
              <a:t>IPEX </a:t>
            </a:r>
            <a:r>
              <a:rPr kumimoji="1" lang="ko-KR" altLang="en-US" sz="1600" b="1" dirty="0"/>
              <a:t>안테나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E25E088-B506-FC4F-8F7D-495A0CD6D016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>
            <a:off x="5183800" y="1983036"/>
            <a:ext cx="3358374" cy="3358374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2562BA70-194B-7F44-AA27-BE3D0809699C}"/>
              </a:ext>
            </a:extLst>
          </p:cNvPr>
          <p:cNvSpPr/>
          <p:nvPr/>
        </p:nvSpPr>
        <p:spPr>
          <a:xfrm>
            <a:off x="6019800" y="3214830"/>
            <a:ext cx="1887602" cy="817961"/>
          </a:xfrm>
          <a:prstGeom prst="rect">
            <a:avLst/>
          </a:prstGeom>
          <a:solidFill>
            <a:schemeClr val="accent5"/>
          </a:solidFill>
          <a:ln w="38100">
            <a:solidFill>
              <a:schemeClr val="tx1">
                <a:lumMod val="95000"/>
                <a:lumOff val="5000"/>
              </a:schemeClr>
            </a:solidFill>
          </a:ln>
          <a:effectLst>
            <a:outerShdw blurRad="183751" dist="125858" dir="2700000" sx="101124" sy="101124" algn="tl" rotWithShape="0">
              <a:prstClr val="black">
                <a:alpha val="46579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/>
              <a:t>Smart Phone</a:t>
            </a:r>
            <a:endParaRPr kumimoji="1" lang="ko-KR" altLang="en-US" b="1" dirty="0"/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FE2B1D22-9728-794D-833B-E8FD7A0F1547}"/>
              </a:ext>
            </a:extLst>
          </p:cNvPr>
          <p:cNvCxnSpPr>
            <a:stCxn id="15" idx="2"/>
            <a:endCxn id="3" idx="0"/>
          </p:cNvCxnSpPr>
          <p:nvPr/>
        </p:nvCxnSpPr>
        <p:spPr>
          <a:xfrm flipH="1">
            <a:off x="2322117" y="2567706"/>
            <a:ext cx="1" cy="650365"/>
          </a:xfrm>
          <a:prstGeom prst="line">
            <a:avLst/>
          </a:prstGeom>
          <a:ln w="25400">
            <a:solidFill>
              <a:schemeClr val="tx1"/>
            </a:solidFill>
          </a:ln>
          <a:effectLst>
            <a:outerShdw blurRad="70211" dist="75316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F6AF0B62-7BE6-094B-A282-D07CBF4966A1}"/>
              </a:ext>
            </a:extLst>
          </p:cNvPr>
          <p:cNvCxnSpPr>
            <a:stCxn id="3" idx="2"/>
            <a:endCxn id="14" idx="0"/>
          </p:cNvCxnSpPr>
          <p:nvPr/>
        </p:nvCxnSpPr>
        <p:spPr>
          <a:xfrm>
            <a:off x="2322117" y="4036032"/>
            <a:ext cx="1" cy="626740"/>
          </a:xfrm>
          <a:prstGeom prst="line">
            <a:avLst/>
          </a:prstGeom>
          <a:ln w="25400">
            <a:solidFill>
              <a:schemeClr val="tx1"/>
            </a:solidFill>
          </a:ln>
          <a:effectLst>
            <a:outerShdw blurRad="70211" dist="75316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C455ADB8-CD17-324F-8C73-2CE549FF749D}"/>
              </a:ext>
            </a:extLst>
          </p:cNvPr>
          <p:cNvCxnSpPr>
            <a:cxnSpLocks/>
          </p:cNvCxnSpPr>
          <p:nvPr/>
        </p:nvCxnSpPr>
        <p:spPr>
          <a:xfrm>
            <a:off x="3275856" y="3623810"/>
            <a:ext cx="2743944" cy="0"/>
          </a:xfrm>
          <a:prstGeom prst="straightConnector1">
            <a:avLst/>
          </a:prstGeom>
          <a:ln w="25400">
            <a:solidFill>
              <a:srgbClr val="FF0000"/>
            </a:solidFill>
            <a:headEnd w="lg" len="lg"/>
            <a:tailEnd type="triangle" w="lg" len="lg"/>
          </a:ln>
          <a:effectLst>
            <a:outerShdw blurRad="108173" dist="93131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7FDF59AD-A371-3D4E-BDA8-FF48DF69934E}"/>
              </a:ext>
            </a:extLst>
          </p:cNvPr>
          <p:cNvSpPr txBox="1"/>
          <p:nvPr/>
        </p:nvSpPr>
        <p:spPr>
          <a:xfrm>
            <a:off x="3788506" y="3663459"/>
            <a:ext cx="1827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rgbClr val="FF0000"/>
                </a:solidFill>
              </a:rPr>
              <a:t>CAM Streaming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38" name="꺾인 연결선[E] 37">
            <a:extLst>
              <a:ext uri="{FF2B5EF4-FFF2-40B4-BE49-F238E27FC236}">
                <a16:creationId xmlns:a16="http://schemas.microsoft.com/office/drawing/2014/main" id="{922E42A0-8434-BE47-84E4-E320C8B8CD18}"/>
              </a:ext>
            </a:extLst>
          </p:cNvPr>
          <p:cNvCxnSpPr>
            <a:cxnSpLocks/>
            <a:stCxn id="19" idx="0"/>
            <a:endCxn id="41" idx="0"/>
          </p:cNvCxnSpPr>
          <p:nvPr/>
        </p:nvCxnSpPr>
        <p:spPr>
          <a:xfrm rot="16200000" flipV="1">
            <a:off x="5703424" y="1954652"/>
            <a:ext cx="1704607" cy="815749"/>
          </a:xfrm>
          <a:prstGeom prst="bentConnector2">
            <a:avLst/>
          </a:prstGeom>
          <a:ln w="25400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 descr="공공 와이파이 1만개소 신규 구축 ...노후 와이파이 1만8000개 와이파이6로 - 전자신문">
            <a:extLst>
              <a:ext uri="{FF2B5EF4-FFF2-40B4-BE49-F238E27FC236}">
                <a16:creationId xmlns:a16="http://schemas.microsoft.com/office/drawing/2014/main" id="{75878FBD-BD10-8E49-A5C0-41CCEBC111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8593" y="2960882"/>
            <a:ext cx="767933" cy="511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구름 40">
            <a:extLst>
              <a:ext uri="{FF2B5EF4-FFF2-40B4-BE49-F238E27FC236}">
                <a16:creationId xmlns:a16="http://schemas.microsoft.com/office/drawing/2014/main" id="{4AAA40B5-576F-D143-9FD6-CA3689BAA685}"/>
              </a:ext>
            </a:extLst>
          </p:cNvPr>
          <p:cNvSpPr/>
          <p:nvPr/>
        </p:nvSpPr>
        <p:spPr>
          <a:xfrm>
            <a:off x="4004864" y="1063967"/>
            <a:ext cx="2144775" cy="892512"/>
          </a:xfrm>
          <a:prstGeom prst="cloud">
            <a:avLst/>
          </a:prstGeom>
          <a:solidFill>
            <a:schemeClr val="accent2">
              <a:lumMod val="60000"/>
              <a:lumOff val="40000"/>
            </a:schemeClr>
          </a:solidFill>
          <a:ln w="38100">
            <a:solidFill>
              <a:schemeClr val="tx1">
                <a:lumMod val="95000"/>
                <a:lumOff val="5000"/>
              </a:schemeClr>
            </a:solidFill>
          </a:ln>
          <a:effectLst>
            <a:outerShdw blurRad="183751" dist="125858" dir="2700000" sx="101124" sy="101124" algn="tl" rotWithShape="0">
              <a:prstClr val="black">
                <a:alpha val="46579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 b="1" dirty="0"/>
              <a:t>AWS Server</a:t>
            </a:r>
            <a:endParaRPr kumimoji="1" lang="ko-KR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9304589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9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  <a:cs typeface="+mj-cs"/>
              </a:rPr>
              <a:t>프로그램 </a:t>
            </a:r>
            <a:r>
              <a:rPr lang="en-US" altLang="ko-KR" sz="1700" b="1">
                <a:solidFill>
                  <a:schemeClr val="bg1"/>
                </a:solidFill>
                <a:latin typeface="+mn-ea"/>
                <a:cs typeface="+mj-cs"/>
              </a:rPr>
              <a:t>-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목록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1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" name="막힌 원호 34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95CA340-02CB-4856-A511-8C7446D3698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312" t="32555" r="19288" b="7839"/>
          <a:stretch/>
        </p:blipFill>
        <p:spPr>
          <a:xfrm>
            <a:off x="1261961" y="1628800"/>
            <a:ext cx="6620077" cy="4240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3918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연결선 17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4" name="제목 12"/>
          <p:cNvSpPr txBox="1">
            <a:spLocks/>
          </p:cNvSpPr>
          <p:nvPr/>
        </p:nvSpPr>
        <p:spPr>
          <a:xfrm>
            <a:off x="323528" y="692696"/>
            <a:ext cx="2880320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</a:rPr>
              <a:t>테이블 정의서 </a:t>
            </a:r>
            <a:r>
              <a:rPr lang="en-US" altLang="ko-KR" sz="1700" b="1">
                <a:solidFill>
                  <a:schemeClr val="bg1"/>
                </a:solidFill>
                <a:latin typeface="+mn-ea"/>
              </a:rPr>
              <a:t>- </a:t>
            </a:r>
            <a:r>
              <a:rPr lang="en-US" altLang="ko-KR" sz="1700" b="1">
                <a:solidFill>
                  <a:schemeClr val="bg1"/>
                </a:solidFill>
                <a:latin typeface="+mn-ea"/>
                <a:cs typeface="+mj-cs"/>
              </a:rPr>
              <a:t>ERD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7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" name="막힌 원호 29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9562308-CD7C-4828-9B70-AA356A9B7C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6705" y="3789040"/>
            <a:ext cx="4094848" cy="214428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0F64D34-1B26-4DA6-88D6-88F38A974A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86705" y="1475541"/>
            <a:ext cx="3668458" cy="210205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8652369-19F6-4737-B6A9-B326200DED9E}"/>
              </a:ext>
            </a:extLst>
          </p:cNvPr>
          <p:cNvSpPr txBox="1"/>
          <p:nvPr/>
        </p:nvSpPr>
        <p:spPr>
          <a:xfrm>
            <a:off x="1562447" y="1546856"/>
            <a:ext cx="14549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Product </a:t>
            </a:r>
            <a:r>
              <a:rPr lang="ko-KR" altLang="en-US" sz="1400" b="1" dirty="0"/>
              <a:t>테이블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FB66E1D-3FD9-4803-BBDA-A2001D742802}"/>
              </a:ext>
            </a:extLst>
          </p:cNvPr>
          <p:cNvSpPr txBox="1"/>
          <p:nvPr/>
        </p:nvSpPr>
        <p:spPr>
          <a:xfrm>
            <a:off x="1562447" y="4155651"/>
            <a:ext cx="13851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Review </a:t>
            </a:r>
            <a:r>
              <a:rPr lang="ko-KR" altLang="en-US" sz="1400" b="1" dirty="0"/>
              <a:t>테이블</a:t>
            </a:r>
          </a:p>
        </p:txBody>
      </p:sp>
    </p:spTree>
    <p:extLst>
      <p:ext uri="{BB962C8B-B14F-4D97-AF65-F5344CB8AC3E}">
        <p14:creationId xmlns:p14="http://schemas.microsoft.com/office/powerpoint/2010/main" val="16766027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핵심소스코드</a:t>
            </a: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(1)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A886CC9-7143-466F-80BA-40127741FB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568" y="2071096"/>
            <a:ext cx="3103478" cy="309634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38A4639-C77C-4AA5-A4DB-D80C410FF84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641" t="3854" r="3539" b="8012"/>
          <a:stretch/>
        </p:blipFill>
        <p:spPr>
          <a:xfrm>
            <a:off x="4276860" y="946296"/>
            <a:ext cx="3967239" cy="266429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5D2E079-68EC-42F1-90D8-E4E35B14111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308" t="3765" r="3955" b="8101"/>
          <a:stretch/>
        </p:blipFill>
        <p:spPr>
          <a:xfrm>
            <a:off x="4280804" y="3908271"/>
            <a:ext cx="3963604" cy="266429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0C514B0-152B-47F8-8B7C-EA6C512E60FC}"/>
              </a:ext>
            </a:extLst>
          </p:cNvPr>
          <p:cNvSpPr txBox="1"/>
          <p:nvPr/>
        </p:nvSpPr>
        <p:spPr>
          <a:xfrm>
            <a:off x="899592" y="1539811"/>
            <a:ext cx="28312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바코드번호 추출 코드 중 일부 ▶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145EB51-2EB0-41F2-89D8-621360979812}"/>
              </a:ext>
            </a:extLst>
          </p:cNvPr>
          <p:cNvSpPr txBox="1"/>
          <p:nvPr/>
        </p:nvSpPr>
        <p:spPr>
          <a:xfrm>
            <a:off x="1187624" y="5383635"/>
            <a:ext cx="23086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err="1"/>
              <a:t>WiFi</a:t>
            </a:r>
            <a:r>
              <a:rPr lang="en-US" altLang="ko-KR" sz="1400" b="1" dirty="0"/>
              <a:t> </a:t>
            </a:r>
            <a:r>
              <a:rPr lang="ko-KR" altLang="en-US" sz="1400" b="1" dirty="0"/>
              <a:t>제어 코드 중 일부 ▲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C62FECE-0091-4255-A996-993F69920F1E}"/>
              </a:ext>
            </a:extLst>
          </p:cNvPr>
          <p:cNvSpPr txBox="1"/>
          <p:nvPr/>
        </p:nvSpPr>
        <p:spPr>
          <a:xfrm>
            <a:off x="1187624" y="5907607"/>
            <a:ext cx="22926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웹 </a:t>
            </a:r>
            <a:r>
              <a:rPr lang="ko-KR" altLang="en-US" sz="1400" b="1" dirty="0" err="1"/>
              <a:t>크롤링</a:t>
            </a:r>
            <a:r>
              <a:rPr lang="ko-KR" altLang="en-US" sz="1400" b="1" dirty="0"/>
              <a:t> 코드 중 일부 ▶</a:t>
            </a:r>
          </a:p>
        </p:txBody>
      </p:sp>
    </p:spTree>
    <p:extLst>
      <p:ext uri="{BB962C8B-B14F-4D97-AF65-F5344CB8AC3E}">
        <p14:creationId xmlns:p14="http://schemas.microsoft.com/office/powerpoint/2010/main" val="6424590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핵심소스코드</a:t>
            </a: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(1)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63BA614-2D27-40F0-9EB8-7B09B8902D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850" y="2024844"/>
            <a:ext cx="3940623" cy="280831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839CDDC-B21C-4560-B6F8-689934568B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3494" y="2024844"/>
            <a:ext cx="3940623" cy="280831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6F4FE50-5BE8-409B-8CBF-EA148C91527F}"/>
              </a:ext>
            </a:extLst>
          </p:cNvPr>
          <p:cNvSpPr txBox="1"/>
          <p:nvPr/>
        </p:nvSpPr>
        <p:spPr>
          <a:xfrm>
            <a:off x="960780" y="5049180"/>
            <a:ext cx="30107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err="1"/>
              <a:t>모바일앱</a:t>
            </a:r>
            <a:r>
              <a:rPr lang="ko-KR" altLang="en-US" sz="1400" b="1" dirty="0"/>
              <a:t> 상품정보 코드 중 일부 ▲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983EF5B-BD92-4788-B97A-62E926F9CDB4}"/>
              </a:ext>
            </a:extLst>
          </p:cNvPr>
          <p:cNvSpPr txBox="1"/>
          <p:nvPr/>
        </p:nvSpPr>
        <p:spPr>
          <a:xfrm>
            <a:off x="5108424" y="5049180"/>
            <a:ext cx="30107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err="1"/>
              <a:t>모바일앱</a:t>
            </a:r>
            <a:r>
              <a:rPr lang="ko-KR" altLang="en-US" sz="1400" b="1" dirty="0"/>
              <a:t> 상품리뷰 코드 중 일부 ▲</a:t>
            </a:r>
          </a:p>
        </p:txBody>
      </p:sp>
    </p:spTree>
    <p:extLst>
      <p:ext uri="{BB962C8B-B14F-4D97-AF65-F5344CB8AC3E}">
        <p14:creationId xmlns:p14="http://schemas.microsoft.com/office/powerpoint/2010/main" val="27649429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</a:rPr>
              <a:t>참조</a:t>
            </a:r>
            <a:r>
              <a:rPr lang="en-US" altLang="ko-KR" sz="1700" b="1">
                <a:solidFill>
                  <a:schemeClr val="bg1"/>
                </a:solidFill>
                <a:latin typeface="+mn-ea"/>
              </a:rPr>
              <a:t>- </a:t>
            </a:r>
            <a:r>
              <a:rPr kumimoji="0" lang="ko-KR" altLang="en-US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개발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환경 및 설명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49C162F-991A-4C75-A29B-BB32E293125E}"/>
              </a:ext>
            </a:extLst>
          </p:cNvPr>
          <p:cNvSpPr txBox="1"/>
          <p:nvPr/>
        </p:nvSpPr>
        <p:spPr>
          <a:xfrm>
            <a:off x="1271088" y="1916832"/>
            <a:ext cx="7632848" cy="38841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22910" marR="0" indent="-42291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2948940" algn="l"/>
              </a:tabLst>
            </a:pP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</a:rPr>
              <a:t>Java : App, Server 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개발 </a:t>
            </a:r>
            <a:endParaRPr lang="ko-KR" altLang="en-US" sz="1600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</a:endParaRPr>
          </a:p>
          <a:p>
            <a:pPr marL="422910" marR="0" indent="-42291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2948940" algn="l"/>
              </a:tabLst>
            </a:pP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</a:rPr>
              <a:t>Android studio tool : 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모바일 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</a:rPr>
              <a:t>App 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개발 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</a:rPr>
              <a:t>tool</a:t>
            </a:r>
          </a:p>
          <a:p>
            <a:pPr marL="422910" marR="0" indent="-42291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2948940" algn="l"/>
              </a:tabLst>
            </a:pPr>
            <a:r>
              <a:rPr lang="en-US" altLang="ko-KR" sz="1600" kern="0" spc="0" dirty="0">
                <a:solidFill>
                  <a:srgbClr val="000000"/>
                </a:solidFill>
                <a:effectLst/>
              </a:rPr>
              <a:t>Arduino : ESP32 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</a:rPr>
              <a:t>보드 제어</a:t>
            </a:r>
          </a:p>
          <a:p>
            <a:pPr marL="422910" marR="0" indent="-42291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2948940" algn="l"/>
              </a:tabLst>
            </a:pP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</a:rPr>
              <a:t>Python : 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제품 상세 정보 및 리뷰 데이터 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</a:rPr>
              <a:t>Crawling 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및 도식화</a:t>
            </a:r>
            <a:endParaRPr lang="ko-KR" altLang="en-US" sz="1600" kern="0" spc="0" dirty="0">
              <a:solidFill>
                <a:srgbClr val="000000"/>
              </a:solidFill>
              <a:effectLst/>
            </a:endParaRPr>
          </a:p>
          <a:p>
            <a:pPr marL="422910" marR="0" indent="-42291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2948940" algn="l"/>
              </a:tabLst>
            </a:pP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</a:rPr>
              <a:t>MySQL : 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리뷰 데이터의 키워드 등 서비스에 필요한 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</a:rPr>
              <a:t>Data 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저장 및 관리</a:t>
            </a:r>
            <a:endParaRPr lang="ko-KR" altLang="en-US" sz="1600" kern="0" spc="0" dirty="0">
              <a:solidFill>
                <a:srgbClr val="000000"/>
              </a:solidFill>
              <a:effectLst/>
            </a:endParaRPr>
          </a:p>
          <a:p>
            <a:pPr marL="422910" marR="0" indent="-42291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2948940" algn="l"/>
              </a:tabLst>
            </a:pP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</a:rPr>
              <a:t>JDBC : Java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와 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</a:rPr>
              <a:t>DB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를 연결하여 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</a:rPr>
              <a:t>MySQL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을 활용</a:t>
            </a:r>
            <a:endParaRPr lang="ko-KR" altLang="en-US" sz="1600" kern="0" spc="0" dirty="0">
              <a:solidFill>
                <a:srgbClr val="000000"/>
              </a:solidFill>
              <a:effectLst/>
            </a:endParaRPr>
          </a:p>
          <a:p>
            <a:pPr marL="422910" marR="0" indent="-42291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2948940" algn="l"/>
              </a:tabLst>
            </a:pP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</a:rPr>
              <a:t>OpenCV : 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카메라 모듈로 수집하는 영상에서 바코드 값 분석</a:t>
            </a:r>
            <a:endParaRPr lang="ko-KR" altLang="en-US" sz="1600" kern="0" spc="0" dirty="0">
              <a:solidFill>
                <a:srgbClr val="000000"/>
              </a:solidFill>
              <a:effectLst/>
            </a:endParaRPr>
          </a:p>
          <a:p>
            <a:pPr marL="422910" marR="0" indent="-42291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2948940" algn="l"/>
              </a:tabLst>
            </a:pPr>
            <a:r>
              <a:rPr lang="en-US" altLang="ko-KR" sz="16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</a:rPr>
              <a:t>WiFi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</a:rPr>
              <a:t> : 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카메라와 휴대폰을 무선으로 연결</a:t>
            </a:r>
            <a:endParaRPr lang="ko-KR" altLang="en-US" sz="1600" kern="0" spc="0" dirty="0">
              <a:solidFill>
                <a:srgbClr val="000000"/>
              </a:solidFill>
              <a:effectLst/>
            </a:endParaRPr>
          </a:p>
          <a:p>
            <a:pPr marL="422910" marR="0" indent="-42291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2948940" algn="l"/>
              </a:tabLst>
            </a:pP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</a:rPr>
              <a:t>R : </a:t>
            </a:r>
            <a:r>
              <a:rPr lang="ko-KR" altLang="en-US" sz="1600" kern="0" spc="0" dirty="0" err="1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데이터마이닝을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 통해 리뷰 데이터 분석 결과 출력</a:t>
            </a:r>
            <a:endParaRPr lang="ko-KR" altLang="en-US" sz="1600" kern="0" spc="0" dirty="0">
              <a:solidFill>
                <a:srgbClr val="000000"/>
              </a:solidFill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8589265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3096344" cy="31783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참조</a:t>
            </a: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-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 </a:t>
            </a: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H/W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기능 실사사진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8D5187C-0EE5-44D6-9504-CEC66D165A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5656" y="1916832"/>
            <a:ext cx="6516216" cy="3665372"/>
          </a:xfrm>
          <a:prstGeom prst="rect">
            <a:avLst/>
          </a:prstGeom>
        </p:spPr>
      </p:pic>
      <p:sp>
        <p:nvSpPr>
          <p:cNvPr id="4" name="설명선: 굽은 선 3">
            <a:extLst>
              <a:ext uri="{FF2B5EF4-FFF2-40B4-BE49-F238E27FC236}">
                <a16:creationId xmlns:a16="http://schemas.microsoft.com/office/drawing/2014/main" id="{65D45321-E7F8-4306-BB9C-B1AE0F11AC96}"/>
              </a:ext>
            </a:extLst>
          </p:cNvPr>
          <p:cNvSpPr/>
          <p:nvPr/>
        </p:nvSpPr>
        <p:spPr>
          <a:xfrm>
            <a:off x="424356" y="2040801"/>
            <a:ext cx="1555356" cy="360039"/>
          </a:xfrm>
          <a:prstGeom prst="borderCallout2">
            <a:avLst>
              <a:gd name="adj1" fmla="val 16420"/>
              <a:gd name="adj2" fmla="val 102775"/>
              <a:gd name="adj3" fmla="val 16420"/>
              <a:gd name="adj4" fmla="val 111162"/>
              <a:gd name="adj5" fmla="val 140460"/>
              <a:gd name="adj6" fmla="val 176629"/>
            </a:avLst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b="1"/>
              <a:t>안경</a:t>
            </a:r>
            <a:endParaRPr kumimoji="1" lang="ko-KR" altLang="en-US" b="1" dirty="0"/>
          </a:p>
        </p:txBody>
      </p:sp>
      <p:sp>
        <p:nvSpPr>
          <p:cNvPr id="13" name="설명선: 굽은 선 12">
            <a:extLst>
              <a:ext uri="{FF2B5EF4-FFF2-40B4-BE49-F238E27FC236}">
                <a16:creationId xmlns:a16="http://schemas.microsoft.com/office/drawing/2014/main" id="{3839E014-B6DA-4BF7-AB9F-FABEF8960D07}"/>
              </a:ext>
            </a:extLst>
          </p:cNvPr>
          <p:cNvSpPr/>
          <p:nvPr/>
        </p:nvSpPr>
        <p:spPr>
          <a:xfrm>
            <a:off x="374450" y="5346134"/>
            <a:ext cx="1555356" cy="360039"/>
          </a:xfrm>
          <a:prstGeom prst="borderCallout2">
            <a:avLst>
              <a:gd name="adj1" fmla="val 16420"/>
              <a:gd name="adj2" fmla="val 102775"/>
              <a:gd name="adj3" fmla="val 16420"/>
              <a:gd name="adj4" fmla="val 111162"/>
              <a:gd name="adj5" fmla="val -267294"/>
              <a:gd name="adj6" fmla="val 136177"/>
            </a:avLst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/>
              <a:t>ESP32</a:t>
            </a:r>
            <a:endParaRPr kumimoji="1" lang="ko-KR" altLang="en-US" b="1" dirty="0"/>
          </a:p>
        </p:txBody>
      </p:sp>
      <p:sp>
        <p:nvSpPr>
          <p:cNvPr id="14" name="설명선: 굽은 선 13">
            <a:extLst>
              <a:ext uri="{FF2B5EF4-FFF2-40B4-BE49-F238E27FC236}">
                <a16:creationId xmlns:a16="http://schemas.microsoft.com/office/drawing/2014/main" id="{A45046E5-2933-434C-9F85-569FCFC4FB3D}"/>
              </a:ext>
            </a:extLst>
          </p:cNvPr>
          <p:cNvSpPr/>
          <p:nvPr/>
        </p:nvSpPr>
        <p:spPr>
          <a:xfrm>
            <a:off x="427829" y="3368410"/>
            <a:ext cx="1555356" cy="360039"/>
          </a:xfrm>
          <a:prstGeom prst="borderCallout2">
            <a:avLst>
              <a:gd name="adj1" fmla="val 16420"/>
              <a:gd name="adj2" fmla="val 102775"/>
              <a:gd name="adj3" fmla="val 16420"/>
              <a:gd name="adj4" fmla="val 111162"/>
              <a:gd name="adj5" fmla="val 301232"/>
              <a:gd name="adj6" fmla="val 102736"/>
            </a:avLst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/>
              <a:t>Camera</a:t>
            </a:r>
            <a:endParaRPr kumimoji="1" lang="ko-KR" altLang="en-US" b="1" dirty="0"/>
          </a:p>
        </p:txBody>
      </p:sp>
      <p:sp>
        <p:nvSpPr>
          <p:cNvPr id="15" name="설명선: 굽은 선 14">
            <a:extLst>
              <a:ext uri="{FF2B5EF4-FFF2-40B4-BE49-F238E27FC236}">
                <a16:creationId xmlns:a16="http://schemas.microsoft.com/office/drawing/2014/main" id="{3D006086-DFF6-4EC8-9D99-EB0C7463860E}"/>
              </a:ext>
            </a:extLst>
          </p:cNvPr>
          <p:cNvSpPr/>
          <p:nvPr/>
        </p:nvSpPr>
        <p:spPr>
          <a:xfrm>
            <a:off x="3042766" y="5706173"/>
            <a:ext cx="1555356" cy="360039"/>
          </a:xfrm>
          <a:prstGeom prst="borderCallout2">
            <a:avLst>
              <a:gd name="adj1" fmla="val 16420"/>
              <a:gd name="adj2" fmla="val 102775"/>
              <a:gd name="adj3" fmla="val 16420"/>
              <a:gd name="adj4" fmla="val 111162"/>
              <a:gd name="adj5" fmla="val -476996"/>
              <a:gd name="adj6" fmla="val 110288"/>
            </a:avLst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/>
              <a:t>IPEX</a:t>
            </a:r>
            <a:r>
              <a:rPr kumimoji="1" lang="ko-KR" altLang="en-US" b="1" dirty="0"/>
              <a:t> 안테나</a:t>
            </a:r>
          </a:p>
        </p:txBody>
      </p:sp>
      <p:sp>
        <p:nvSpPr>
          <p:cNvPr id="16" name="설명선: 굽은 선 15">
            <a:extLst>
              <a:ext uri="{FF2B5EF4-FFF2-40B4-BE49-F238E27FC236}">
                <a16:creationId xmlns:a16="http://schemas.microsoft.com/office/drawing/2014/main" id="{699E6842-D142-4A24-9C41-6B3FA0C5E090}"/>
              </a:ext>
            </a:extLst>
          </p:cNvPr>
          <p:cNvSpPr/>
          <p:nvPr/>
        </p:nvSpPr>
        <p:spPr>
          <a:xfrm>
            <a:off x="5940152" y="5706173"/>
            <a:ext cx="1555356" cy="360039"/>
          </a:xfrm>
          <a:prstGeom prst="borderCallout2">
            <a:avLst>
              <a:gd name="adj1" fmla="val 21080"/>
              <a:gd name="adj2" fmla="val -5097"/>
              <a:gd name="adj3" fmla="val -20861"/>
              <a:gd name="adj4" fmla="val -13430"/>
              <a:gd name="adj5" fmla="val -472336"/>
              <a:gd name="adj6" fmla="val 27226"/>
            </a:avLst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/>
              <a:t>6V </a:t>
            </a:r>
            <a:r>
              <a:rPr kumimoji="1" lang="ko-KR" altLang="en-US" b="1" dirty="0"/>
              <a:t>전지</a:t>
            </a:r>
          </a:p>
        </p:txBody>
      </p:sp>
      <p:sp>
        <p:nvSpPr>
          <p:cNvPr id="17" name="설명선: 굽은 선 16">
            <a:extLst>
              <a:ext uri="{FF2B5EF4-FFF2-40B4-BE49-F238E27FC236}">
                <a16:creationId xmlns:a16="http://schemas.microsoft.com/office/drawing/2014/main" id="{1AAD3FA9-D9A3-4C12-B02C-9279E0444F57}"/>
              </a:ext>
            </a:extLst>
          </p:cNvPr>
          <p:cNvSpPr/>
          <p:nvPr/>
        </p:nvSpPr>
        <p:spPr>
          <a:xfrm>
            <a:off x="4405713" y="1340769"/>
            <a:ext cx="1555356" cy="360039"/>
          </a:xfrm>
          <a:prstGeom prst="borderCallout2">
            <a:avLst>
              <a:gd name="adj1" fmla="val 56030"/>
              <a:gd name="adj2" fmla="val 104932"/>
              <a:gd name="adj3" fmla="val 56029"/>
              <a:gd name="adj4" fmla="val 117635"/>
              <a:gd name="adj5" fmla="val 455014"/>
              <a:gd name="adj6" fmla="val 175550"/>
            </a:avLst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/>
              <a:t>USB </a:t>
            </a:r>
            <a:r>
              <a:rPr kumimoji="1" lang="ko-KR" altLang="en-US" b="1" dirty="0" err="1"/>
              <a:t>업로더</a:t>
            </a:r>
            <a:endParaRPr kumimoji="1"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428833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참조</a:t>
            </a: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-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프로젝트 관리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4AE3551-F7D9-4D7C-B179-5E0DDE5A428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747" r="856"/>
          <a:stretch/>
        </p:blipFill>
        <p:spPr>
          <a:xfrm>
            <a:off x="3635896" y="1402260"/>
            <a:ext cx="4386947" cy="213919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154F360-F6FC-4610-AAE1-FEF2D021A2AA}"/>
              </a:ext>
            </a:extLst>
          </p:cNvPr>
          <p:cNvSpPr txBox="1"/>
          <p:nvPr/>
        </p:nvSpPr>
        <p:spPr>
          <a:xfrm>
            <a:off x="1027189" y="1468277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Git</a:t>
            </a:r>
            <a:r>
              <a:rPr lang="ko-KR" altLang="en-US" sz="1400" b="1" dirty="0"/>
              <a:t>을 활용한 협업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C32C721-9A85-457C-8D66-BE6D416D2048}"/>
              </a:ext>
            </a:extLst>
          </p:cNvPr>
          <p:cNvSpPr txBox="1"/>
          <p:nvPr/>
        </p:nvSpPr>
        <p:spPr>
          <a:xfrm>
            <a:off x="1027189" y="4077072"/>
            <a:ext cx="24000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Notion</a:t>
            </a:r>
            <a:r>
              <a:rPr lang="ko-KR" altLang="en-US" sz="1400" b="1" dirty="0"/>
              <a:t>을 활용한 자료 공유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5EEADCE-C6B4-49F5-B073-AE18800EE5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35896" y="3933057"/>
            <a:ext cx="4386948" cy="2376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583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1549" y="116632"/>
            <a:ext cx="936104" cy="489971"/>
          </a:xfrm>
          <a:prstGeom prst="rect">
            <a:avLst/>
          </a:prstGeom>
        </p:spPr>
      </p:pic>
      <p:pic>
        <p:nvPicPr>
          <p:cNvPr id="10" name="Picture 13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6"/>
          <a:stretch/>
        </p:blipFill>
        <p:spPr bwMode="auto">
          <a:xfrm rot="10800000">
            <a:off x="4306022" y="3226032"/>
            <a:ext cx="4837978" cy="3615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2963451" y="2998113"/>
            <a:ext cx="321709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b="1" spc="-150" dirty="0">
                <a:solidFill>
                  <a:srgbClr val="3B5AA8"/>
                </a:solidFill>
              </a:rPr>
              <a:t>Thank you</a:t>
            </a:r>
            <a:endParaRPr lang="ko-KR" altLang="en-US" sz="5000" b="1" spc="-150" dirty="0">
              <a:solidFill>
                <a:srgbClr val="3B5AA8"/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75729" y="166947"/>
            <a:ext cx="2192015" cy="600145"/>
            <a:chOff x="75729" y="166947"/>
            <a:chExt cx="2192015" cy="600145"/>
          </a:xfrm>
        </p:grpSpPr>
        <p:grpSp>
          <p:nvGrpSpPr>
            <p:cNvPr id="16" name="그룹 6"/>
            <p:cNvGrpSpPr/>
            <p:nvPr/>
          </p:nvGrpSpPr>
          <p:grpSpPr>
            <a:xfrm>
              <a:off x="683568" y="199273"/>
              <a:ext cx="1584176" cy="461665"/>
              <a:chOff x="683568" y="199273"/>
              <a:chExt cx="1584176" cy="461665"/>
            </a:xfrm>
          </p:grpSpPr>
          <p:cxnSp>
            <p:nvCxnSpPr>
              <p:cNvPr id="18" name="직선 연결선 17"/>
              <p:cNvCxnSpPr/>
              <p:nvPr/>
            </p:nvCxnSpPr>
            <p:spPr>
              <a:xfrm>
                <a:off x="728966" y="206489"/>
                <a:ext cx="1538778" cy="0"/>
              </a:xfrm>
              <a:prstGeom prst="line">
                <a:avLst/>
              </a:prstGeom>
              <a:ln w="38100">
                <a:solidFill>
                  <a:srgbClr val="3B5A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TextBox 19"/>
              <p:cNvSpPr txBox="1"/>
              <p:nvPr/>
            </p:nvSpPr>
            <p:spPr>
              <a:xfrm>
                <a:off x="683568" y="199273"/>
                <a:ext cx="145264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200" b="1" dirty="0">
                    <a:solidFill>
                      <a:srgbClr val="3B5AA8"/>
                    </a:solidFill>
                    <a:latin typeface="+mn-ea"/>
                  </a:rPr>
                  <a:t>내가 기획한 </a:t>
                </a:r>
                <a:r>
                  <a:rPr lang="en-US" altLang="ko-KR" sz="1200" b="1" dirty="0">
                    <a:solidFill>
                      <a:srgbClr val="3B5AA8"/>
                    </a:solidFill>
                    <a:latin typeface="+mn-ea"/>
                  </a:rPr>
                  <a:t>ICT</a:t>
                </a:r>
                <a:r>
                  <a:rPr lang="ko-KR" altLang="en-US" sz="1200" b="1" dirty="0">
                    <a:solidFill>
                      <a:srgbClr val="3B5AA8"/>
                    </a:solidFill>
                    <a:latin typeface="+mn-ea"/>
                  </a:rPr>
                  <a:t>가</a:t>
                </a:r>
                <a:endParaRPr lang="en-US" altLang="ko-KR" sz="1200" b="1" dirty="0">
                  <a:solidFill>
                    <a:srgbClr val="3B5AA8"/>
                  </a:solidFill>
                  <a:latin typeface="+mn-ea"/>
                </a:endParaRPr>
              </a:p>
              <a:p>
                <a:r>
                  <a:rPr lang="ko-KR" altLang="en-US" sz="1200" b="1" dirty="0">
                    <a:solidFill>
                      <a:srgbClr val="3B5AA8"/>
                    </a:solidFill>
                    <a:latin typeface="+mn-ea"/>
                  </a:rPr>
                  <a:t>세상을 바꾼다면</a:t>
                </a:r>
                <a:r>
                  <a:rPr lang="en-US" altLang="ko-KR" sz="1200" b="1" dirty="0">
                    <a:solidFill>
                      <a:srgbClr val="3B5AA8"/>
                    </a:solidFill>
                    <a:latin typeface="+mn-ea"/>
                  </a:rPr>
                  <a:t>?</a:t>
                </a:r>
                <a:endParaRPr lang="ko-KR" altLang="en-US" sz="1200" b="1" dirty="0">
                  <a:solidFill>
                    <a:srgbClr val="3B5AA8"/>
                  </a:solidFill>
                  <a:latin typeface="+mn-ea"/>
                </a:endParaRPr>
              </a:p>
            </p:txBody>
          </p:sp>
        </p:grpSp>
        <p:pic>
          <p:nvPicPr>
            <p:cNvPr id="17" name="Picture 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729" y="166947"/>
              <a:ext cx="607839" cy="600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1" name="직사각형 10"/>
          <p:cNvSpPr/>
          <p:nvPr/>
        </p:nvSpPr>
        <p:spPr>
          <a:xfrm>
            <a:off x="971600" y="6453336"/>
            <a:ext cx="7056784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387269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요구사항 정의서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91B712A9-E577-4EEC-B0B9-B2DA3442FD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5395208"/>
              </p:ext>
            </p:extLst>
          </p:nvPr>
        </p:nvGraphicFramePr>
        <p:xfrm>
          <a:off x="438328" y="1834254"/>
          <a:ext cx="3888432" cy="345350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486159">
                  <a:extLst>
                    <a:ext uri="{9D8B030D-6E8A-4147-A177-3AD203B41FA5}">
                      <a16:colId xmlns:a16="http://schemas.microsoft.com/office/drawing/2014/main" val="277425581"/>
                    </a:ext>
                  </a:extLst>
                </a:gridCol>
                <a:gridCol w="2402273">
                  <a:extLst>
                    <a:ext uri="{9D8B030D-6E8A-4147-A177-3AD203B41FA5}">
                      <a16:colId xmlns:a16="http://schemas.microsoft.com/office/drawing/2014/main" val="3733212886"/>
                    </a:ext>
                  </a:extLst>
                </a:gridCol>
              </a:tblGrid>
              <a:tr h="28803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HW</a:t>
                      </a:r>
                      <a:endParaRPr lang="ko-KR" altLang="en-US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0527614"/>
                  </a:ext>
                </a:extLst>
              </a:tr>
              <a:tr h="28231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50" b="1" dirty="0"/>
                        <a:t>기능</a:t>
                      </a:r>
                    </a:p>
                  </a:txBody>
                  <a:tcPr marL="108000" marR="108000" marT="72000" marB="7200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50" b="1"/>
                        <a:t>설명</a:t>
                      </a:r>
                    </a:p>
                  </a:txBody>
                  <a:tcPr marL="108000" marR="108000" marT="72000" marB="72000" anchor="ctr"/>
                </a:tc>
                <a:extLst>
                  <a:ext uri="{0D108BD9-81ED-4DB2-BD59-A6C34878D82A}">
                    <a16:rowId xmlns:a16="http://schemas.microsoft.com/office/drawing/2014/main" val="84617185"/>
                  </a:ext>
                </a:extLst>
              </a:tr>
              <a:tr h="85284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b="1" dirty="0"/>
                        <a:t>ESP32</a:t>
                      </a:r>
                      <a:r>
                        <a:rPr lang="ko-KR" altLang="en-US" sz="1000" b="1" dirty="0"/>
                        <a:t>보드 </a:t>
                      </a:r>
                      <a:r>
                        <a:rPr lang="en-US" altLang="ko-KR" sz="1000" b="1" dirty="0" err="1"/>
                        <a:t>WiFi</a:t>
                      </a:r>
                      <a:r>
                        <a:rPr lang="en-US" altLang="ko-KR" sz="1000" b="1" dirty="0"/>
                        <a:t> </a:t>
                      </a:r>
                      <a:r>
                        <a:rPr lang="ko-KR" altLang="en-US" sz="1000" b="1" dirty="0"/>
                        <a:t>접속</a:t>
                      </a:r>
                    </a:p>
                  </a:txBody>
                  <a:tcPr marL="108000" marR="108000" marT="72000" marB="7200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영상 정보 전달을 위한 네트워크에 접속하기 위해 </a:t>
                      </a:r>
                      <a:r>
                        <a:rPr lang="en-US" altLang="ko-KR" sz="1000" dirty="0"/>
                        <a:t>AP mode</a:t>
                      </a:r>
                      <a:r>
                        <a:rPr lang="ko-KR" altLang="en-US" sz="1000" dirty="0"/>
                        <a:t>를 임시로 활용하여 원하는 네트워크를 선택할 수 있게 한다</a:t>
                      </a:r>
                      <a:r>
                        <a:rPr lang="en-US" altLang="ko-KR" sz="1000" dirty="0"/>
                        <a:t>.</a:t>
                      </a:r>
                      <a:endParaRPr lang="ko-KR" altLang="en-US" sz="1000" dirty="0"/>
                    </a:p>
                  </a:txBody>
                  <a:tcPr marL="108000" marR="108000" marT="72000" marB="72000" anchor="ctr"/>
                </a:tc>
                <a:extLst>
                  <a:ext uri="{0D108BD9-81ED-4DB2-BD59-A6C34878D82A}">
                    <a16:rowId xmlns:a16="http://schemas.microsoft.com/office/drawing/2014/main" val="101362515"/>
                  </a:ext>
                </a:extLst>
              </a:tr>
              <a:tr h="85284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/>
                        <a:t>웹 비디오 스트리밍</a:t>
                      </a:r>
                    </a:p>
                  </a:txBody>
                  <a:tcPr marL="108000" marR="108000" marT="72000" marB="7200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동일 네트워크에 접속되어 있는 스마트폰에서 </a:t>
                      </a:r>
                      <a:r>
                        <a:rPr lang="en-US" altLang="ko-KR" sz="1000" dirty="0"/>
                        <a:t>ESP32 </a:t>
                      </a:r>
                      <a:r>
                        <a:rPr lang="ko-KR" altLang="en-US" sz="1000" dirty="0"/>
                        <a:t>보드의 </a:t>
                      </a:r>
                      <a:r>
                        <a:rPr lang="en-US" altLang="ko-KR" sz="1000" dirty="0"/>
                        <a:t>CAM </a:t>
                      </a:r>
                      <a:r>
                        <a:rPr lang="ko-KR" altLang="en-US" sz="1000" dirty="0"/>
                        <a:t>화면을 실시간으로 전달받을 수 있다</a:t>
                      </a:r>
                      <a:r>
                        <a:rPr lang="en-US" altLang="ko-KR" sz="1000" dirty="0"/>
                        <a:t>.</a:t>
                      </a:r>
                      <a:endParaRPr lang="ko-KR" altLang="en-US" sz="1000" dirty="0"/>
                    </a:p>
                  </a:txBody>
                  <a:tcPr marL="108000" marR="108000" marT="72000" marB="72000" anchor="ctr"/>
                </a:tc>
                <a:extLst>
                  <a:ext uri="{0D108BD9-81ED-4DB2-BD59-A6C34878D82A}">
                    <a16:rowId xmlns:a16="http://schemas.microsoft.com/office/drawing/2014/main" val="4067261528"/>
                  </a:ext>
                </a:extLst>
              </a:tr>
              <a:tr h="85284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/>
                        <a:t>바코드 번호 추출</a:t>
                      </a:r>
                    </a:p>
                  </a:txBody>
                  <a:tcPr marL="108000" marR="108000" marT="72000" marB="7200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카메라에 인식되는 바코드에서 바코드 번호를 추출해 낸다</a:t>
                      </a:r>
                      <a:r>
                        <a:rPr lang="en-US" altLang="ko-KR" sz="1000" dirty="0"/>
                        <a:t>.</a:t>
                      </a:r>
                      <a:endParaRPr lang="ko-KR" altLang="en-US" sz="1000" dirty="0"/>
                    </a:p>
                  </a:txBody>
                  <a:tcPr marL="108000" marR="108000" marT="72000" marB="72000" anchor="ctr"/>
                </a:tc>
                <a:extLst>
                  <a:ext uri="{0D108BD9-81ED-4DB2-BD59-A6C34878D82A}">
                    <a16:rowId xmlns:a16="http://schemas.microsoft.com/office/drawing/2014/main" val="2351358891"/>
                  </a:ext>
                </a:extLst>
              </a:tr>
            </a:tbl>
          </a:graphicData>
        </a:graphic>
      </p:graphicFrame>
      <p:graphicFrame>
        <p:nvGraphicFramePr>
          <p:cNvPr id="11" name="표 2">
            <a:extLst>
              <a:ext uri="{FF2B5EF4-FFF2-40B4-BE49-F238E27FC236}">
                <a16:creationId xmlns:a16="http://schemas.microsoft.com/office/drawing/2014/main" id="{D4AA2BD0-A509-4F41-9C01-9D94B42EC7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3202773"/>
              </p:ext>
            </p:extLst>
          </p:nvPr>
        </p:nvGraphicFramePr>
        <p:xfrm>
          <a:off x="4817242" y="1834254"/>
          <a:ext cx="3888432" cy="3453498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486159">
                  <a:extLst>
                    <a:ext uri="{9D8B030D-6E8A-4147-A177-3AD203B41FA5}">
                      <a16:colId xmlns:a16="http://schemas.microsoft.com/office/drawing/2014/main" val="277425581"/>
                    </a:ext>
                  </a:extLst>
                </a:gridCol>
                <a:gridCol w="2402273">
                  <a:extLst>
                    <a:ext uri="{9D8B030D-6E8A-4147-A177-3AD203B41FA5}">
                      <a16:colId xmlns:a16="http://schemas.microsoft.com/office/drawing/2014/main" val="3733212886"/>
                    </a:ext>
                  </a:extLst>
                </a:gridCol>
              </a:tblGrid>
              <a:tr h="38541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SW</a:t>
                      </a:r>
                      <a:endParaRPr lang="ko-KR" altLang="en-US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0527614"/>
                  </a:ext>
                </a:extLst>
              </a:tr>
              <a:tr h="37207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50" b="1" dirty="0"/>
                        <a:t>기능</a:t>
                      </a:r>
                    </a:p>
                  </a:txBody>
                  <a:tcPr marL="108000" marR="108000" marT="72000" marB="7200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50" b="1"/>
                        <a:t>설명</a:t>
                      </a:r>
                    </a:p>
                  </a:txBody>
                  <a:tcPr marL="108000" marR="108000" marT="72000" marB="72000" anchor="ctr"/>
                </a:tc>
                <a:extLst>
                  <a:ext uri="{0D108BD9-81ED-4DB2-BD59-A6C34878D82A}">
                    <a16:rowId xmlns:a16="http://schemas.microsoft.com/office/drawing/2014/main" val="84617185"/>
                  </a:ext>
                </a:extLst>
              </a:tr>
              <a:tr h="89867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/>
                        <a:t>바코드명을 </a:t>
                      </a:r>
                      <a:endParaRPr lang="en-US" altLang="ko-KR" sz="1000" b="1" dirty="0"/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/>
                        <a:t>상품명으로 변환</a:t>
                      </a:r>
                    </a:p>
                  </a:txBody>
                  <a:tcPr marL="108000" marR="108000" marT="72000" marB="7200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대한상공회에서 제공하는 바코드정보를 활용해 바코드에 대응되는 실제 상품명으로 변환한다</a:t>
                      </a:r>
                      <a:r>
                        <a:rPr lang="en-US" altLang="ko-KR" sz="1000" dirty="0"/>
                        <a:t>.</a:t>
                      </a:r>
                      <a:endParaRPr lang="ko-KR" altLang="en-US" sz="1000" dirty="0"/>
                    </a:p>
                  </a:txBody>
                  <a:tcPr marL="108000" marR="108000" marT="72000" marB="72000" anchor="ctr"/>
                </a:tc>
                <a:extLst>
                  <a:ext uri="{0D108BD9-81ED-4DB2-BD59-A6C34878D82A}">
                    <a16:rowId xmlns:a16="http://schemas.microsoft.com/office/drawing/2014/main" val="101362515"/>
                  </a:ext>
                </a:extLst>
              </a:tr>
              <a:tr h="89867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/>
                        <a:t>상품 리뷰 </a:t>
                      </a:r>
                      <a:r>
                        <a:rPr lang="ko-KR" altLang="en-US" sz="1000" b="1" dirty="0" err="1"/>
                        <a:t>크롤링</a:t>
                      </a:r>
                      <a:endParaRPr lang="ko-KR" altLang="en-US" sz="1000" b="1" dirty="0"/>
                    </a:p>
                  </a:txBody>
                  <a:tcPr marL="108000" marR="108000" marT="72000" marB="7200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상품명을 통해 다양한 인터넷 쇼핑몰에 등록되어 있는 해당 상품의 리뷰를 크롤링하여 수집한다</a:t>
                      </a:r>
                      <a:r>
                        <a:rPr lang="en-US" altLang="ko-KR" sz="1000" dirty="0"/>
                        <a:t>.</a:t>
                      </a:r>
                      <a:endParaRPr lang="ko-KR" altLang="en-US" sz="1000" dirty="0"/>
                    </a:p>
                  </a:txBody>
                  <a:tcPr marL="108000" marR="108000" marT="72000" marB="72000" anchor="ctr"/>
                </a:tc>
                <a:extLst>
                  <a:ext uri="{0D108BD9-81ED-4DB2-BD59-A6C34878D82A}">
                    <a16:rowId xmlns:a16="http://schemas.microsoft.com/office/drawing/2014/main" val="4067261528"/>
                  </a:ext>
                </a:extLst>
              </a:tr>
              <a:tr h="89867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/>
                        <a:t>데이터 마이닝</a:t>
                      </a:r>
                    </a:p>
                  </a:txBody>
                  <a:tcPr marL="108000" marR="108000" marT="72000" marB="7200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수집된 정보를 </a:t>
                      </a:r>
                      <a:r>
                        <a:rPr lang="en-US" altLang="ko-KR" sz="1000" dirty="0"/>
                        <a:t>DB</a:t>
                      </a:r>
                      <a:r>
                        <a:rPr lang="ko-KR" altLang="en-US" sz="1000" dirty="0"/>
                        <a:t>에 저장한 후 사용자가 보다 더 직관적인 자료를 볼 수 있도록 데이터 마이닝 기능을 활용한다</a:t>
                      </a:r>
                      <a:r>
                        <a:rPr lang="en-US" altLang="ko-KR" sz="1000" dirty="0"/>
                        <a:t>.</a:t>
                      </a:r>
                      <a:endParaRPr lang="ko-KR" altLang="en-US" sz="1000" dirty="0"/>
                    </a:p>
                  </a:txBody>
                  <a:tcPr marL="108000" marR="108000" marT="72000" marB="72000" anchor="ctr"/>
                </a:tc>
                <a:extLst>
                  <a:ext uri="{0D108BD9-81ED-4DB2-BD59-A6C34878D82A}">
                    <a16:rowId xmlns:a16="http://schemas.microsoft.com/office/drawing/2014/main" val="23513588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520419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유즈케이스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0DF9DEA-2139-49A2-B9C4-F86F298984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6275" y="2038350"/>
            <a:ext cx="7791450" cy="278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092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7" y="692696"/>
            <a:ext cx="3565521" cy="28520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</a:rPr>
              <a:t>서비스 구성도 </a:t>
            </a:r>
            <a:r>
              <a:rPr lang="en-US" altLang="ko-KR" sz="1700" b="1">
                <a:solidFill>
                  <a:schemeClr val="bg1"/>
                </a:solidFill>
                <a:latin typeface="+mn-ea"/>
              </a:rPr>
              <a:t>- </a:t>
            </a:r>
            <a:r>
              <a:rPr lang="ko-KR" altLang="en-US" sz="1050" b="1">
                <a:solidFill>
                  <a:schemeClr val="bg1"/>
                </a:solidFill>
                <a:latin typeface="+mn-ea"/>
                <a:cs typeface="+mj-cs"/>
              </a:rPr>
              <a:t>서비스 </a:t>
            </a:r>
            <a:r>
              <a:rPr lang="ko-KR" altLang="en-US" sz="1050" b="1" dirty="0">
                <a:solidFill>
                  <a:schemeClr val="bg1"/>
                </a:solidFill>
                <a:latin typeface="+mn-ea"/>
                <a:cs typeface="+mj-cs"/>
              </a:rPr>
              <a:t>시나리오</a:t>
            </a:r>
            <a:endParaRPr kumimoji="0" lang="ko-KR" altLang="en-US" sz="105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A165CAC-D07E-4F0B-A487-81F2DDE26C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553" y="1817441"/>
            <a:ext cx="5676145" cy="366877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874179A-CFE8-4C00-90A4-FDE35250AD1E}"/>
              </a:ext>
            </a:extLst>
          </p:cNvPr>
          <p:cNvSpPr txBox="1"/>
          <p:nvPr/>
        </p:nvSpPr>
        <p:spPr>
          <a:xfrm>
            <a:off x="6167632" y="1682283"/>
            <a:ext cx="2736304" cy="3939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050" dirty="0"/>
              <a:t>데이터 </a:t>
            </a:r>
            <a:r>
              <a:rPr lang="ko-KR" altLang="en-US" sz="1050" dirty="0" err="1"/>
              <a:t>크롤링을</a:t>
            </a:r>
            <a:r>
              <a:rPr lang="ko-KR" altLang="en-US" sz="1050" dirty="0"/>
              <a:t> 통하여 </a:t>
            </a:r>
            <a:r>
              <a:rPr lang="en-US" altLang="ko-KR" sz="1050" dirty="0"/>
              <a:t>SSG, Coupang, </a:t>
            </a:r>
            <a:r>
              <a:rPr lang="en-US" altLang="ko-KR" sz="1050" dirty="0" err="1"/>
              <a:t>LotteOn</a:t>
            </a:r>
            <a:r>
              <a:rPr lang="en-US" altLang="ko-KR" sz="1050" dirty="0"/>
              <a:t> </a:t>
            </a:r>
            <a:r>
              <a:rPr lang="ko-KR" altLang="en-US" sz="1050" dirty="0"/>
              <a:t>홈페이지에서 원하는 정보를 가지고 온다</a:t>
            </a:r>
            <a:r>
              <a:rPr lang="en-US" altLang="ko-KR" sz="1050" dirty="0"/>
              <a:t>.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050" dirty="0"/>
              <a:t>가지고 온 데이터를 데이터베이스에 저장한다</a:t>
            </a:r>
            <a:r>
              <a:rPr lang="en-US" altLang="ko-KR" sz="1050" dirty="0"/>
              <a:t>. </a:t>
            </a:r>
            <a:r>
              <a:rPr lang="ko-KR" altLang="en-US" sz="1050" dirty="0"/>
              <a:t>이때 각각의 홈페이지에서 새로 생성된 데이터만 갱신한다</a:t>
            </a:r>
            <a:r>
              <a:rPr lang="en-US" altLang="ko-KR" sz="1050" dirty="0"/>
              <a:t>.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050" dirty="0"/>
              <a:t>데이터베이스에 들어있는 리뷰 데이터를 가지 데이터 마이닝을 통해 분석 결과 또한 서버에 저장한다</a:t>
            </a:r>
            <a:r>
              <a:rPr lang="en-US" altLang="ko-KR" sz="1050" dirty="0"/>
              <a:t>.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050" dirty="0"/>
              <a:t>해당 단말기에서 바코드 촬영 모드를 활성화한다</a:t>
            </a:r>
            <a:r>
              <a:rPr lang="en-US" altLang="ko-KR" sz="1050" dirty="0"/>
              <a:t>.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050" dirty="0"/>
              <a:t>인식한 바코드와 대응되는 데이터의 상세 정보</a:t>
            </a:r>
            <a:r>
              <a:rPr lang="en-US" altLang="ko-KR" sz="1050" dirty="0"/>
              <a:t>, </a:t>
            </a:r>
            <a:r>
              <a:rPr lang="ko-KR" altLang="en-US" sz="1050" dirty="0"/>
              <a:t>리뷰 정보</a:t>
            </a:r>
            <a:r>
              <a:rPr lang="en-US" altLang="ko-KR" sz="1050" dirty="0"/>
              <a:t>, </a:t>
            </a:r>
            <a:r>
              <a:rPr lang="ko-KR" altLang="en-US" sz="1050" dirty="0"/>
              <a:t>분석 결과 정보 등을 요청한다</a:t>
            </a:r>
            <a:r>
              <a:rPr lang="en-US" altLang="ko-KR" sz="1050" dirty="0"/>
              <a:t>.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050" dirty="0"/>
              <a:t>요청된 데이터를 단말기에서 볼 수 있도록 전달한다</a:t>
            </a:r>
            <a:r>
              <a:rPr lang="en-US" altLang="ko-KR" sz="1050" dirty="0"/>
              <a:t>.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11281810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연결선 24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7" name="제목 12"/>
          <p:cNvSpPr txBox="1">
            <a:spLocks/>
          </p:cNvSpPr>
          <p:nvPr/>
        </p:nvSpPr>
        <p:spPr>
          <a:xfrm>
            <a:off x="323528" y="692696"/>
            <a:ext cx="2880320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en-US" altLang="ko-KR" sz="1700" b="1" noProof="0" dirty="0">
                <a:solidFill>
                  <a:schemeClr val="bg1"/>
                </a:solidFill>
                <a:latin typeface="+mn-ea"/>
                <a:cs typeface="+mj-cs"/>
              </a:rPr>
              <a:t>UI/UX </a:t>
            </a:r>
            <a:r>
              <a:rPr lang="ko-KR" altLang="en-US" sz="1700" b="1" noProof="0" dirty="0">
                <a:solidFill>
                  <a:schemeClr val="bg1"/>
                </a:solidFill>
                <a:latin typeface="+mn-ea"/>
                <a:cs typeface="+mj-cs"/>
              </a:rPr>
              <a:t>정의서 </a:t>
            </a:r>
            <a:r>
              <a:rPr lang="en-US" altLang="ko-KR" sz="1400" b="1" noProof="0" dirty="0">
                <a:solidFill>
                  <a:schemeClr val="bg1"/>
                </a:solidFill>
                <a:latin typeface="+mn-ea"/>
                <a:cs typeface="+mj-cs"/>
              </a:rPr>
              <a:t>- 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화면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8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Rect 0">
            <a:extLst>
              <a:ext uri="{FF2B5EF4-FFF2-40B4-BE49-F238E27FC236}">
                <a16:creationId xmlns:a16="http://schemas.microsoft.com/office/drawing/2014/main" id="{4209C83D-8B23-4EA1-B853-E7AA1B88B70A}"/>
              </a:ext>
            </a:extLst>
          </p:cNvPr>
          <p:cNvSpPr txBox="1">
            <a:spLocks/>
          </p:cNvSpPr>
          <p:nvPr/>
        </p:nvSpPr>
        <p:spPr>
          <a:xfrm>
            <a:off x="1119188" y="1263975"/>
            <a:ext cx="6905625" cy="2305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0170" tIns="46990" rIns="90170" bIns="46990" anchor="ctr">
            <a:noAutofit/>
          </a:bodyPr>
          <a:lstStyle/>
          <a:p>
            <a:pPr marL="179705" indent="-179705" algn="ctr" latinLnBrk="0">
              <a:buClr>
                <a:srgbClr val="FF0000"/>
              </a:buClr>
              <a:buFont typeface="Wingdings"/>
              <a:buChar char="»"/>
            </a:pPr>
            <a:r>
              <a:rPr sz="1400" dirty="0" err="1">
                <a:solidFill>
                  <a:srgbClr val="000000"/>
                </a:solidFill>
                <a:latin typeface="Trebuchet MS" charset="0"/>
                <a:ea typeface="맑은 고딕" charset="0"/>
              </a:rPr>
              <a:t>회원가입</a:t>
            </a:r>
            <a:r>
              <a:rPr sz="1400" dirty="0">
                <a:solidFill>
                  <a:srgbClr val="000000"/>
                </a:solidFill>
                <a:latin typeface="Trebuchet MS" charset="0"/>
                <a:ea typeface="Trebuchet MS" charset="0"/>
              </a:rPr>
              <a:t> </a:t>
            </a:r>
            <a:r>
              <a:rPr sz="1400" dirty="0" err="1">
                <a:solidFill>
                  <a:srgbClr val="000000"/>
                </a:solidFill>
                <a:latin typeface="Trebuchet MS" charset="0"/>
                <a:ea typeface="맑은 고딕" charset="0"/>
              </a:rPr>
              <a:t>신청</a:t>
            </a:r>
            <a:r>
              <a:rPr sz="1400" dirty="0">
                <a:solidFill>
                  <a:srgbClr val="000000"/>
                </a:solidFill>
                <a:latin typeface="Trebuchet MS" charset="0"/>
                <a:ea typeface="Trebuchet MS" charset="0"/>
              </a:rPr>
              <a:t> &gt; </a:t>
            </a:r>
            <a:r>
              <a:rPr sz="1400" dirty="0" err="1">
                <a:solidFill>
                  <a:srgbClr val="000000"/>
                </a:solidFill>
                <a:latin typeface="Trebuchet MS" charset="0"/>
                <a:ea typeface="맑은 고딕" charset="0"/>
              </a:rPr>
              <a:t>가입</a:t>
            </a:r>
            <a:r>
              <a:rPr sz="1400" dirty="0">
                <a:solidFill>
                  <a:srgbClr val="000000"/>
                </a:solidFill>
                <a:latin typeface="Trebuchet MS" charset="0"/>
                <a:ea typeface="Trebuchet MS" charset="0"/>
              </a:rPr>
              <a:t> </a:t>
            </a:r>
            <a:r>
              <a:rPr sz="1400" dirty="0" err="1">
                <a:solidFill>
                  <a:srgbClr val="000000"/>
                </a:solidFill>
                <a:latin typeface="Trebuchet MS" charset="0"/>
                <a:ea typeface="맑은 고딕" charset="0"/>
              </a:rPr>
              <a:t>상품</a:t>
            </a:r>
            <a:r>
              <a:rPr sz="1400" dirty="0">
                <a:solidFill>
                  <a:srgbClr val="000000"/>
                </a:solidFill>
                <a:latin typeface="Trebuchet MS" charset="0"/>
                <a:ea typeface="Trebuchet MS" charset="0"/>
              </a:rPr>
              <a:t> </a:t>
            </a:r>
            <a:r>
              <a:rPr sz="1400" dirty="0" err="1">
                <a:solidFill>
                  <a:srgbClr val="000000"/>
                </a:solidFill>
                <a:latin typeface="Trebuchet MS" charset="0"/>
                <a:ea typeface="맑은 고딕" charset="0"/>
              </a:rPr>
              <a:t>리스트</a:t>
            </a:r>
            <a:r>
              <a:rPr sz="1400" dirty="0">
                <a:solidFill>
                  <a:srgbClr val="000000"/>
                </a:solidFill>
                <a:latin typeface="Trebuchet MS" charset="0"/>
                <a:ea typeface="Trebuchet MS" charset="0"/>
              </a:rPr>
              <a:t> &gt; </a:t>
            </a:r>
            <a:r>
              <a:rPr sz="1400" dirty="0" err="1">
                <a:solidFill>
                  <a:srgbClr val="000000"/>
                </a:solidFill>
                <a:latin typeface="Trebuchet MS" charset="0"/>
                <a:ea typeface="맑은 고딕" charset="0"/>
              </a:rPr>
              <a:t>기본</a:t>
            </a:r>
            <a:r>
              <a:rPr sz="1400" dirty="0">
                <a:solidFill>
                  <a:srgbClr val="000000"/>
                </a:solidFill>
                <a:latin typeface="Trebuchet MS" charset="0"/>
                <a:ea typeface="Trebuchet MS" charset="0"/>
              </a:rPr>
              <a:t> </a:t>
            </a:r>
            <a:r>
              <a:rPr sz="1400" dirty="0" err="1">
                <a:solidFill>
                  <a:srgbClr val="000000"/>
                </a:solidFill>
                <a:latin typeface="Trebuchet MS" charset="0"/>
                <a:ea typeface="맑은 고딕" charset="0"/>
              </a:rPr>
              <a:t>정보</a:t>
            </a:r>
            <a:r>
              <a:rPr sz="1400" dirty="0">
                <a:solidFill>
                  <a:srgbClr val="000000"/>
                </a:solidFill>
                <a:latin typeface="Trebuchet MS" charset="0"/>
                <a:ea typeface="Trebuchet MS" charset="0"/>
              </a:rPr>
              <a:t> </a:t>
            </a:r>
            <a:r>
              <a:rPr sz="1400" dirty="0" err="1">
                <a:solidFill>
                  <a:srgbClr val="000000"/>
                </a:solidFill>
                <a:latin typeface="Trebuchet MS" charset="0"/>
                <a:ea typeface="맑은 고딕" charset="0"/>
              </a:rPr>
              <a:t>입력</a:t>
            </a:r>
            <a:r>
              <a:rPr sz="1400" dirty="0">
                <a:solidFill>
                  <a:srgbClr val="000000"/>
                </a:solidFill>
                <a:latin typeface="Trebuchet MS" charset="0"/>
                <a:ea typeface="Trebuchet MS" charset="0"/>
              </a:rPr>
              <a:t> &gt; </a:t>
            </a:r>
            <a:r>
              <a:rPr sz="1400" dirty="0" err="1">
                <a:solidFill>
                  <a:srgbClr val="000000"/>
                </a:solidFill>
                <a:latin typeface="Trebuchet MS" charset="0"/>
                <a:ea typeface="맑은 고딕" charset="0"/>
              </a:rPr>
              <a:t>추가</a:t>
            </a:r>
            <a:r>
              <a:rPr sz="1400" dirty="0">
                <a:solidFill>
                  <a:srgbClr val="000000"/>
                </a:solidFill>
                <a:latin typeface="Trebuchet MS" charset="0"/>
                <a:ea typeface="Trebuchet MS" charset="0"/>
              </a:rPr>
              <a:t> </a:t>
            </a:r>
            <a:r>
              <a:rPr sz="1400" dirty="0" err="1">
                <a:solidFill>
                  <a:srgbClr val="000000"/>
                </a:solidFill>
                <a:latin typeface="Trebuchet MS" charset="0"/>
                <a:ea typeface="맑은 고딕" charset="0"/>
              </a:rPr>
              <a:t>정보</a:t>
            </a:r>
            <a:r>
              <a:rPr sz="1400" dirty="0">
                <a:solidFill>
                  <a:srgbClr val="000000"/>
                </a:solidFill>
                <a:latin typeface="Trebuchet MS" charset="0"/>
                <a:ea typeface="Trebuchet MS" charset="0"/>
              </a:rPr>
              <a:t> </a:t>
            </a:r>
            <a:r>
              <a:rPr sz="1400" dirty="0" err="1">
                <a:solidFill>
                  <a:srgbClr val="000000"/>
                </a:solidFill>
                <a:latin typeface="Trebuchet MS" charset="0"/>
                <a:ea typeface="맑은 고딕" charset="0"/>
              </a:rPr>
              <a:t>입력</a:t>
            </a:r>
            <a:endParaRPr lang="ko-KR" altLang="en-US" sz="1400" dirty="0">
              <a:solidFill>
                <a:srgbClr val="000000"/>
              </a:solidFill>
              <a:latin typeface="Trebuchet MS" charset="0"/>
              <a:ea typeface="맑은 고딕" charset="0"/>
            </a:endParaRPr>
          </a:p>
        </p:txBody>
      </p:sp>
      <p:graphicFrame>
        <p:nvGraphicFramePr>
          <p:cNvPr id="17" name="Table 3">
            <a:extLst>
              <a:ext uri="{FF2B5EF4-FFF2-40B4-BE49-F238E27FC236}">
                <a16:creationId xmlns:a16="http://schemas.microsoft.com/office/drawing/2014/main" id="{918237DF-164E-49DB-B472-78A1BD66C5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7590076"/>
              </p:ext>
            </p:extLst>
          </p:nvPr>
        </p:nvGraphicFramePr>
        <p:xfrm>
          <a:off x="6023852" y="2034799"/>
          <a:ext cx="2666811" cy="3327164"/>
        </p:xfrm>
        <a:graphic>
          <a:graphicData uri="http://schemas.openxmlformats.org/drawingml/2006/table">
            <a:tbl>
              <a:tblPr>
                <a:tableStyleId>{00000000-0000-0000-0000-000000000000}</a:tableStyleId>
              </a:tblPr>
              <a:tblGrid>
                <a:gridCol w="2969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698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56443">
                <a:tc>
                  <a:txBody>
                    <a:bodyPr/>
                    <a:lstStyle/>
                    <a:p>
                      <a:pPr marL="0" indent="0" algn="ctr" defTabSz="449580" rtl="0" eaLnBrk="1" latinLnBrk="0" hangingPunct="1"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sz="1000" b="1" i="0" strike="noStrike" kern="1200" cap="none" dirty="0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kumimoji="0" lang="ko-KR" altLang="en-US" sz="1000" b="1" i="0" strike="noStrike" kern="1200" cap="none" dirty="0">
                        <a:ln w="9525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rgbClr val="000000"/>
                        </a:solidFill>
                        <a:latin typeface="나눔고딕" charset="0"/>
                        <a:ea typeface="맑은 고딕" charset="0"/>
                      </a:endParaRPr>
                    </a:p>
                  </a:txBody>
                  <a:tcPr marL="89535" marR="89535" marT="63500" marB="4635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127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4455" algn="ctr" defTabSz="449580" rtl="0" eaLnBrk="1" latinLnBrk="0" hangingPunct="1"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r>
                        <a:rPr kumimoji="0" sz="1000" b="1" i="0" strike="noStrike" kern="1200" cap="none" dirty="0" err="1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사진</a:t>
                      </a:r>
                      <a:endParaRPr kumimoji="0" lang="ko-KR" altLang="en-US" sz="1000" b="1" i="0" strike="noStrike" kern="1200" cap="none" dirty="0">
                        <a:ln w="9525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85725" indent="-84455" algn="ctr" defTabSz="449580" rtl="0" eaLnBrk="1" latinLnBrk="0" hangingPunct="1"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r>
                        <a:rPr kumimoji="0" sz="1000" b="0" i="0" strike="noStrike" kern="1200" cap="none" dirty="0" err="1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나눔고딕" charset="0"/>
                          <a:ea typeface="맑은 고딕" charset="0"/>
                        </a:rPr>
                        <a:t>클릭시</a:t>
                      </a:r>
                      <a:r>
                        <a:rPr kumimoji="0" sz="1000" b="0" i="0" strike="noStrike" kern="1200" cap="none" dirty="0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나눔고딕" charset="0"/>
                          <a:ea typeface="맑은 고딕" charset="0"/>
                        </a:rPr>
                        <a:t> </a:t>
                      </a:r>
                      <a:r>
                        <a:rPr kumimoji="0" sz="1000" b="0" i="0" strike="noStrike" kern="1200" cap="none" dirty="0" err="1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나눔고딕" charset="0"/>
                          <a:ea typeface="맑은 고딕" charset="0"/>
                        </a:rPr>
                        <a:t>사진을</a:t>
                      </a:r>
                      <a:r>
                        <a:rPr kumimoji="0" sz="1000" b="0" i="0" strike="noStrike" kern="1200" cap="none" dirty="0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나눔고딕" charset="0"/>
                          <a:ea typeface="맑은 고딕" charset="0"/>
                        </a:rPr>
                        <a:t> </a:t>
                      </a:r>
                      <a:r>
                        <a:rPr kumimoji="0" sz="1000" b="0" i="0" strike="noStrike" kern="1200" cap="none" dirty="0" err="1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나눔고딕" charset="0"/>
                          <a:ea typeface="맑은 고딕" charset="0"/>
                        </a:rPr>
                        <a:t>안보이게</a:t>
                      </a:r>
                      <a:r>
                        <a:rPr kumimoji="0" sz="1000" b="0" i="0" strike="noStrike" kern="1200" cap="none" dirty="0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나눔고딕" charset="0"/>
                          <a:ea typeface="맑은 고딕" charset="0"/>
                        </a:rPr>
                        <a:t> 할 수 </a:t>
                      </a:r>
                      <a:r>
                        <a:rPr kumimoji="0" sz="1000" b="0" i="0" strike="noStrike" kern="1200" cap="none" dirty="0" err="1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나눔고딕" charset="0"/>
                          <a:ea typeface="맑은 고딕" charset="0"/>
                        </a:rPr>
                        <a:t>있고</a:t>
                      </a:r>
                      <a:r>
                        <a:rPr kumimoji="0" sz="1000" b="0" i="0" strike="noStrike" kern="1200" cap="none" dirty="0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나눔고딕" charset="0"/>
                          <a:ea typeface="맑은 고딕" charset="0"/>
                        </a:rPr>
                        <a:t> 재 </a:t>
                      </a:r>
                      <a:r>
                        <a:rPr kumimoji="0" sz="1000" b="0" i="0" strike="noStrike" kern="1200" cap="none" dirty="0" err="1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나눔고딕" charset="0"/>
                          <a:ea typeface="맑은 고딕" charset="0"/>
                        </a:rPr>
                        <a:t>클릭시</a:t>
                      </a:r>
                      <a:r>
                        <a:rPr kumimoji="0" sz="1000" b="0" i="0" strike="noStrike" kern="1200" cap="none" dirty="0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나눔고딕" charset="0"/>
                          <a:ea typeface="맑은 고딕" charset="0"/>
                        </a:rPr>
                        <a:t> </a:t>
                      </a:r>
                      <a:r>
                        <a:rPr kumimoji="0" sz="1000" b="0" i="0" strike="noStrike" kern="1200" cap="none" dirty="0" err="1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나눔고딕" charset="0"/>
                          <a:ea typeface="맑은 고딕" charset="0"/>
                        </a:rPr>
                        <a:t>다시</a:t>
                      </a:r>
                      <a:r>
                        <a:rPr kumimoji="0" sz="1000" b="0" i="0" strike="noStrike" kern="1200" cap="none" dirty="0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나눔고딕" charset="0"/>
                          <a:ea typeface="맑은 고딕" charset="0"/>
                        </a:rPr>
                        <a:t> </a:t>
                      </a:r>
                      <a:r>
                        <a:rPr kumimoji="0" sz="1000" b="0" i="0" strike="noStrike" kern="1200" cap="none" dirty="0" err="1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나눔고딕" charset="0"/>
                          <a:ea typeface="맑은 고딕" charset="0"/>
                        </a:rPr>
                        <a:t>보이게</a:t>
                      </a:r>
                      <a:r>
                        <a:rPr kumimoji="0" sz="1000" b="0" i="0" strike="noStrike" kern="1200" cap="none" dirty="0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나눔고딕" charset="0"/>
                          <a:ea typeface="맑은 고딕" charset="0"/>
                        </a:rPr>
                        <a:t> 됨</a:t>
                      </a:r>
                      <a:endParaRPr kumimoji="0" lang="ko-KR" altLang="en-US" sz="1000" b="0" i="0" strike="noStrike" kern="1200" cap="none" dirty="0">
                        <a:ln w="9525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35560" marR="35560" marT="43815" marB="35560" anchor="ctr">
                    <a:lnL w="127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6443">
                <a:tc>
                  <a:txBody>
                    <a:bodyPr/>
                    <a:lstStyle/>
                    <a:p>
                      <a:pPr marL="0" indent="0" algn="ctr" defTabSz="449580" rtl="0" eaLnBrk="1" latinLnBrk="0" hangingPunct="1"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sz="1000" b="1" i="0" strike="noStrike" kern="1200" cap="none" dirty="0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kumimoji="0" lang="ko-KR" altLang="en-US" sz="1000" b="1" i="0" strike="noStrike" kern="1200" cap="none" dirty="0">
                        <a:ln w="9525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63500" marB="4635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127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4455" algn="ctr" defTabSz="449580" rtl="0" eaLnBrk="1" latinLnBrk="0" hangingPunct="1"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r>
                        <a:rPr kumimoji="0" sz="1000" b="1" i="0" strike="noStrike" kern="1200" cap="none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모두보기</a:t>
                      </a:r>
                      <a:endParaRPr kumimoji="0" lang="ko-KR" altLang="en-US" sz="1000" b="1" i="0" strike="noStrike" kern="1200" cap="none">
                        <a:ln w="9525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85725" indent="-84455" algn="ctr" defTabSz="449580" rtl="0" eaLnBrk="1" latinLnBrk="0" hangingPunct="1"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r>
                        <a:rPr kumimoji="0" sz="1000" b="0" i="0" strike="noStrike" kern="1200" cap="none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나눔고딕" charset="0"/>
                          <a:ea typeface="맑은 고딕" charset="0"/>
                        </a:rPr>
                        <a:t>클릭시 모든 리뷰를 한눈에 보기 좋은 페이지로 넘어감</a:t>
                      </a:r>
                      <a:endParaRPr kumimoji="0" lang="ko-KR" altLang="en-US" sz="1000" b="1" i="0" strike="noStrike" kern="1200" cap="none">
                        <a:ln w="9525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35560" marR="35560" marT="43815" marB="35560" anchor="ctr">
                    <a:lnL w="127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6443">
                <a:tc>
                  <a:txBody>
                    <a:bodyPr/>
                    <a:lstStyle/>
                    <a:p>
                      <a:pPr marL="0" indent="0" algn="ctr" defTabSz="449580" rtl="0" eaLnBrk="1" latinLnBrk="0" hangingPunct="1"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sz="1000" b="1" i="0" strike="noStrike" kern="1200" cap="none" dirty="0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3</a:t>
                      </a:r>
                      <a:endParaRPr kumimoji="0" lang="ko-KR" altLang="en-US" sz="1000" b="1" i="0" strike="noStrike" kern="1200" cap="none" dirty="0">
                        <a:ln w="9525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63500" marB="4635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127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4455" algn="ctr" defTabSz="449580" rtl="0" eaLnBrk="1" latinLnBrk="0" hangingPunct="1"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r>
                        <a:rPr kumimoji="0" sz="1000" b="1" i="0" strike="noStrike" kern="1200" cap="none" dirty="0" err="1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자세히보기</a:t>
                      </a:r>
                      <a:endParaRPr kumimoji="0" lang="ko-KR" altLang="en-US" sz="1000" b="1" i="0" strike="noStrike" kern="1200" cap="none" dirty="0">
                        <a:ln w="9525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85725" indent="-84455" algn="ctr" defTabSz="449580" rtl="0" eaLnBrk="1" latinLnBrk="0" hangingPunct="1"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r>
                        <a:rPr kumimoji="0" sz="1000" b="0" i="0" strike="noStrike" kern="1200" cap="none" dirty="0" err="1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나눔고딕" charset="0"/>
                          <a:ea typeface="맑은 고딕" charset="0"/>
                        </a:rPr>
                        <a:t>클릭시</a:t>
                      </a:r>
                      <a:r>
                        <a:rPr kumimoji="0" sz="1000" b="0" i="0" strike="noStrike" kern="1200" cap="none" dirty="0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나눔고딕" charset="0"/>
                          <a:ea typeface="맑은 고딕" charset="0"/>
                        </a:rPr>
                        <a:t> </a:t>
                      </a:r>
                      <a:r>
                        <a:rPr kumimoji="0" sz="1000" b="0" i="0" strike="noStrike" kern="1200" cap="none" dirty="0" err="1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나눔고딕" charset="0"/>
                          <a:ea typeface="맑은 고딕" charset="0"/>
                        </a:rPr>
                        <a:t>해당</a:t>
                      </a:r>
                      <a:r>
                        <a:rPr kumimoji="0" sz="1000" b="0" i="0" strike="noStrike" kern="1200" cap="none" dirty="0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나눔고딕" charset="0"/>
                          <a:ea typeface="맑은 고딕" charset="0"/>
                        </a:rPr>
                        <a:t> </a:t>
                      </a:r>
                      <a:r>
                        <a:rPr kumimoji="0" sz="1000" b="0" i="0" strike="noStrike" kern="1200" cap="none" dirty="0" err="1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나눔고딕" charset="0"/>
                          <a:ea typeface="맑은 고딕" charset="0"/>
                        </a:rPr>
                        <a:t>리뷰를</a:t>
                      </a:r>
                      <a:r>
                        <a:rPr kumimoji="0" sz="1000" b="0" i="0" strike="noStrike" kern="1200" cap="none" dirty="0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나눔고딕" charset="0"/>
                          <a:ea typeface="맑은 고딕" charset="0"/>
                        </a:rPr>
                        <a:t> </a:t>
                      </a:r>
                      <a:r>
                        <a:rPr kumimoji="0" sz="1000" b="0" i="0" strike="noStrike" kern="1200" cap="none" dirty="0" err="1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나눔고딕" charset="0"/>
                          <a:ea typeface="맑은 고딕" charset="0"/>
                        </a:rPr>
                        <a:t>자세히</a:t>
                      </a:r>
                      <a:r>
                        <a:rPr kumimoji="0" sz="1000" b="0" i="0" strike="noStrike" kern="1200" cap="none" dirty="0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나눔고딕" charset="0"/>
                          <a:ea typeface="맑은 고딕" charset="0"/>
                        </a:rPr>
                        <a:t> </a:t>
                      </a:r>
                      <a:r>
                        <a:rPr kumimoji="0" sz="1000" b="0" i="0" strike="noStrike" kern="1200" cap="none" dirty="0" err="1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나눔고딕" charset="0"/>
                          <a:ea typeface="맑은 고딕" charset="0"/>
                        </a:rPr>
                        <a:t>보기</a:t>
                      </a:r>
                      <a:r>
                        <a:rPr kumimoji="0" sz="1000" b="0" i="0" strike="noStrike" kern="1200" cap="none" dirty="0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나눔고딕" charset="0"/>
                          <a:ea typeface="맑은 고딕" charset="0"/>
                        </a:rPr>
                        <a:t> </a:t>
                      </a:r>
                      <a:r>
                        <a:rPr kumimoji="0" sz="1000" b="0" i="0" strike="noStrike" kern="1200" cap="none" dirty="0" err="1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나눔고딕" charset="0"/>
                          <a:ea typeface="맑은 고딕" charset="0"/>
                        </a:rPr>
                        <a:t>좋은</a:t>
                      </a:r>
                      <a:r>
                        <a:rPr kumimoji="0" sz="1000" b="0" i="0" strike="noStrike" kern="1200" cap="none" dirty="0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나눔고딕" charset="0"/>
                          <a:ea typeface="맑은 고딕" charset="0"/>
                        </a:rPr>
                        <a:t> </a:t>
                      </a:r>
                      <a:r>
                        <a:rPr kumimoji="0" sz="1000" b="0" i="0" strike="noStrike" kern="1200" cap="none" dirty="0" err="1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나눔고딕" charset="0"/>
                          <a:ea typeface="맑은 고딕" charset="0"/>
                        </a:rPr>
                        <a:t>페이지로</a:t>
                      </a:r>
                      <a:r>
                        <a:rPr kumimoji="0" sz="1000" b="0" i="0" strike="noStrike" kern="1200" cap="none" dirty="0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나눔고딕" charset="0"/>
                          <a:ea typeface="맑은 고딕" charset="0"/>
                        </a:rPr>
                        <a:t> </a:t>
                      </a:r>
                      <a:r>
                        <a:rPr kumimoji="0" sz="1000" b="0" i="0" strike="noStrike" kern="1200" cap="none" dirty="0" err="1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나눔고딕" charset="0"/>
                          <a:ea typeface="맑은 고딕" charset="0"/>
                        </a:rPr>
                        <a:t>넘어감</a:t>
                      </a:r>
                      <a:endParaRPr kumimoji="0" lang="ko-KR" altLang="en-US" sz="1000" b="0" i="1" strike="noStrike" kern="1200" cap="none" dirty="0">
                        <a:ln w="9525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rgbClr val="0070C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35560" marR="35560" marT="43815" marB="35560" anchor="ctr">
                    <a:lnL w="127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36239">
                <a:tc>
                  <a:txBody>
                    <a:bodyPr/>
                    <a:lstStyle/>
                    <a:p>
                      <a:pPr marL="0" indent="0" algn="ctr" defTabSz="449580" rtl="0" eaLnBrk="1" latinLnBrk="0" hangingPunct="1"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sz="1000" b="1" i="0" strike="noStrike" kern="1200" cap="none" dirty="0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4</a:t>
                      </a:r>
                      <a:endParaRPr kumimoji="0" lang="ko-KR" altLang="en-US" sz="1000" b="1" i="0" strike="noStrike" kern="1200" cap="none" dirty="0">
                        <a:ln w="9525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63500" marB="4635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127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4455" algn="ctr" defTabSz="449580" rtl="0" eaLnBrk="1" latinLnBrk="0" hangingPunct="1"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r>
                        <a:rPr kumimoji="0" sz="1000" b="1" i="0" strike="noStrike" kern="1200" cap="none" dirty="0" err="1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검색</a:t>
                      </a:r>
                      <a:endParaRPr kumimoji="0" lang="ko-KR" altLang="en-US" sz="1000" b="1" i="0" strike="noStrike" kern="1200" cap="none" dirty="0">
                        <a:ln w="9525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85725" indent="-84455" algn="ctr" defTabSz="449580" rtl="0" eaLnBrk="1" latinLnBrk="0" hangingPunct="1"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r>
                        <a:rPr kumimoji="0" sz="1000" b="0" i="0" strike="noStrike" kern="1200" cap="none" dirty="0" err="1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나눔고딕" charset="0"/>
                          <a:ea typeface="맑은 고딕" charset="0"/>
                        </a:rPr>
                        <a:t>클릭하여</a:t>
                      </a:r>
                      <a:r>
                        <a:rPr kumimoji="0" sz="1000" b="0" i="0" strike="noStrike" kern="1200" cap="none" dirty="0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나눔고딕" charset="0"/>
                          <a:ea typeface="맑은 고딕" charset="0"/>
                        </a:rPr>
                        <a:t> </a:t>
                      </a:r>
                      <a:r>
                        <a:rPr kumimoji="0" sz="1000" b="0" i="0" strike="noStrike" kern="1200" cap="none" dirty="0" err="1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나눔고딕" charset="0"/>
                          <a:ea typeface="맑은 고딕" charset="0"/>
                        </a:rPr>
                        <a:t>제품명을</a:t>
                      </a:r>
                      <a:r>
                        <a:rPr kumimoji="0" sz="1000" b="0" i="0" strike="noStrike" kern="1200" cap="none" dirty="0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나눔고딕" charset="0"/>
                          <a:ea typeface="맑은 고딕" charset="0"/>
                        </a:rPr>
                        <a:t> </a:t>
                      </a:r>
                      <a:r>
                        <a:rPr kumimoji="0" sz="1000" b="0" i="0" strike="noStrike" kern="1200" cap="none" dirty="0" err="1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나눔고딕" charset="0"/>
                          <a:ea typeface="맑은 고딕" charset="0"/>
                        </a:rPr>
                        <a:t>입력하면</a:t>
                      </a:r>
                      <a:r>
                        <a:rPr kumimoji="0" sz="1000" b="0" i="0" strike="noStrike" kern="1200" cap="none" dirty="0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나눔고딕" charset="0"/>
                          <a:ea typeface="맑은 고딕" charset="0"/>
                        </a:rPr>
                        <a:t> </a:t>
                      </a:r>
                      <a:r>
                        <a:rPr kumimoji="0" sz="1000" b="0" i="0" strike="noStrike" kern="1200" cap="none" dirty="0" err="1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나눔고딕" charset="0"/>
                          <a:ea typeface="맑은 고딕" charset="0"/>
                        </a:rPr>
                        <a:t>바코드</a:t>
                      </a:r>
                      <a:r>
                        <a:rPr kumimoji="0" sz="1000" b="0" i="0" strike="noStrike" kern="1200" cap="none" dirty="0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나눔고딕" charset="0"/>
                          <a:ea typeface="맑은 고딕" charset="0"/>
                        </a:rPr>
                        <a:t> </a:t>
                      </a:r>
                      <a:r>
                        <a:rPr kumimoji="0" sz="1000" b="0" i="0" strike="noStrike" kern="1200" cap="none" dirty="0" err="1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나눔고딕" charset="0"/>
                          <a:ea typeface="맑은 고딕" charset="0"/>
                        </a:rPr>
                        <a:t>인식</a:t>
                      </a:r>
                      <a:r>
                        <a:rPr kumimoji="0" sz="1000" b="0" i="0" strike="noStrike" kern="1200" cap="none" dirty="0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나눔고딕" charset="0"/>
                          <a:ea typeface="맑은 고딕" charset="0"/>
                        </a:rPr>
                        <a:t> </a:t>
                      </a:r>
                      <a:r>
                        <a:rPr kumimoji="0" sz="1000" b="0" i="0" strike="noStrike" kern="1200" cap="none" dirty="0" err="1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나눔고딕" charset="0"/>
                          <a:ea typeface="맑은 고딕" charset="0"/>
                        </a:rPr>
                        <a:t>없이도</a:t>
                      </a:r>
                      <a:r>
                        <a:rPr kumimoji="0" sz="1000" b="0" i="0" strike="noStrike" kern="1200" cap="none" dirty="0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나눔고딕" charset="0"/>
                          <a:ea typeface="맑은 고딕" charset="0"/>
                        </a:rPr>
                        <a:t> </a:t>
                      </a:r>
                      <a:r>
                        <a:rPr kumimoji="0" sz="1000" b="0" i="0" strike="noStrike" kern="1200" cap="none" dirty="0" err="1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나눔고딕" charset="0"/>
                          <a:ea typeface="맑은 고딕" charset="0"/>
                        </a:rPr>
                        <a:t>원하는</a:t>
                      </a:r>
                      <a:r>
                        <a:rPr kumimoji="0" sz="1000" b="0" i="0" strike="noStrike" kern="1200" cap="none" dirty="0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나눔고딕" charset="0"/>
                          <a:ea typeface="맑은 고딕" charset="0"/>
                        </a:rPr>
                        <a:t> </a:t>
                      </a:r>
                      <a:r>
                        <a:rPr kumimoji="0" sz="1000" b="0" i="0" strike="noStrike" kern="1200" cap="none" dirty="0" err="1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나눔고딕" charset="0"/>
                          <a:ea typeface="맑은 고딕" charset="0"/>
                        </a:rPr>
                        <a:t>상품</a:t>
                      </a:r>
                      <a:r>
                        <a:rPr kumimoji="0" sz="1000" b="0" i="0" strike="noStrike" kern="1200" cap="none" dirty="0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나눔고딕" charset="0"/>
                          <a:ea typeface="맑은 고딕" charset="0"/>
                        </a:rPr>
                        <a:t> </a:t>
                      </a:r>
                      <a:r>
                        <a:rPr kumimoji="0" sz="1000" b="0" i="0" strike="noStrike" kern="1200" cap="none" dirty="0" err="1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나눔고딕" charset="0"/>
                          <a:ea typeface="맑은 고딕" charset="0"/>
                        </a:rPr>
                        <a:t>키워드</a:t>
                      </a:r>
                      <a:r>
                        <a:rPr kumimoji="0" sz="1000" b="0" i="0" strike="noStrike" kern="1200" cap="none" dirty="0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나눔고딕" charset="0"/>
                          <a:ea typeface="맑은 고딕" charset="0"/>
                        </a:rPr>
                        <a:t> </a:t>
                      </a:r>
                      <a:r>
                        <a:rPr kumimoji="0" sz="1000" b="0" i="0" strike="noStrike" kern="1200" cap="none" dirty="0" err="1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나눔고딕" charset="0"/>
                          <a:ea typeface="맑은 고딕" charset="0"/>
                        </a:rPr>
                        <a:t>페이지로</a:t>
                      </a:r>
                      <a:r>
                        <a:rPr kumimoji="0" sz="1000" b="0" i="0" strike="noStrike" kern="1200" cap="none" dirty="0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나눔고딕" charset="0"/>
                          <a:ea typeface="맑은 고딕" charset="0"/>
                        </a:rPr>
                        <a:t> </a:t>
                      </a:r>
                      <a:r>
                        <a:rPr kumimoji="0" sz="1000" b="0" i="0" strike="noStrike" kern="1200" cap="none" dirty="0" err="1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나눔고딕" charset="0"/>
                          <a:ea typeface="맑은 고딕" charset="0"/>
                        </a:rPr>
                        <a:t>넘어감</a:t>
                      </a:r>
                      <a:endParaRPr kumimoji="0" lang="ko-KR" altLang="en-US" sz="1000" b="1" i="0" strike="noStrike" kern="1200" cap="none" dirty="0">
                        <a:ln w="9525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35560" marR="35560" marT="43815" marB="35560" anchor="ctr">
                    <a:lnL w="127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1596">
                <a:tc>
                  <a:txBody>
                    <a:bodyPr/>
                    <a:lstStyle/>
                    <a:p>
                      <a:pPr marL="0" indent="0" algn="ctr" defTabSz="449580" rtl="0" eaLnBrk="1" latinLnBrk="0" hangingPunct="1"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sz="1000" b="1" i="0" strike="noStrike" kern="1200" cap="none" dirty="0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5</a:t>
                      </a:r>
                      <a:endParaRPr kumimoji="0" lang="ko-KR" altLang="en-US" sz="1000" b="1" i="0" strike="noStrike" kern="1200" cap="none" dirty="0">
                        <a:ln w="9525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63500" marB="4635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127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4455" algn="ctr" defTabSz="449580" rtl="0" eaLnBrk="1" latinLnBrk="0" hangingPunct="1"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r>
                        <a:rPr kumimoji="0" sz="1000" b="1" i="0" strike="noStrike" kern="1200" cap="none" dirty="0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홈</a:t>
                      </a:r>
                      <a:endParaRPr kumimoji="0" lang="ko-KR" altLang="en-US" sz="1000" b="1" i="0" strike="noStrike" kern="1200" cap="none" dirty="0">
                        <a:ln w="9525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85725" indent="-84455" algn="ctr" defTabSz="449580" rtl="0" eaLnBrk="1" latinLnBrk="0" hangingPunct="1"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r>
                        <a:rPr kumimoji="0" sz="1000" b="0" i="0" strike="noStrike" kern="1200" cap="none" dirty="0" err="1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나눔고딕" charset="0"/>
                          <a:ea typeface="맑은 고딕" charset="0"/>
                        </a:rPr>
                        <a:t>클릭시</a:t>
                      </a:r>
                      <a:r>
                        <a:rPr kumimoji="0" sz="1000" b="0" i="0" strike="noStrike" kern="1200" cap="none" dirty="0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나눔고딕" charset="0"/>
                          <a:ea typeface="맑은 고딕" charset="0"/>
                        </a:rPr>
                        <a:t> 홈 </a:t>
                      </a:r>
                      <a:r>
                        <a:rPr kumimoji="0" sz="1000" b="0" i="0" strike="noStrike" kern="1200" cap="none" dirty="0" err="1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나눔고딕" charset="0"/>
                          <a:ea typeface="맑은 고딕" charset="0"/>
                        </a:rPr>
                        <a:t>화면으로</a:t>
                      </a:r>
                      <a:r>
                        <a:rPr kumimoji="0" sz="1000" b="0" i="0" strike="noStrike" kern="1200" cap="none" dirty="0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나눔고딕" charset="0"/>
                          <a:ea typeface="맑은 고딕" charset="0"/>
                        </a:rPr>
                        <a:t> </a:t>
                      </a:r>
                      <a:r>
                        <a:rPr kumimoji="0" sz="1000" b="0" i="0" strike="noStrike" kern="1200" cap="none" dirty="0" err="1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나눔고딕" charset="0"/>
                          <a:ea typeface="맑은 고딕" charset="0"/>
                        </a:rPr>
                        <a:t>넘어감</a:t>
                      </a:r>
                      <a:endParaRPr kumimoji="0" lang="ko-KR" altLang="en-US" sz="1000" b="1" i="0" strike="noStrike" kern="1200" cap="none" dirty="0">
                        <a:ln w="9525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35560" marR="35560" marT="43815" marB="35560" anchor="ctr">
                    <a:lnL w="127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2" name="그룹 1">
            <a:extLst>
              <a:ext uri="{FF2B5EF4-FFF2-40B4-BE49-F238E27FC236}">
                <a16:creationId xmlns:a16="http://schemas.microsoft.com/office/drawing/2014/main" id="{3704A367-523E-45BC-BA83-6BCCEAEE9B40}"/>
              </a:ext>
            </a:extLst>
          </p:cNvPr>
          <p:cNvGrpSpPr/>
          <p:nvPr/>
        </p:nvGrpSpPr>
        <p:grpSpPr>
          <a:xfrm>
            <a:off x="257899" y="1817440"/>
            <a:ext cx="5516369" cy="3935787"/>
            <a:chOff x="855831" y="1996176"/>
            <a:chExt cx="4450654" cy="3434715"/>
          </a:xfrm>
        </p:grpSpPr>
        <p:sp>
          <p:nvSpPr>
            <p:cNvPr id="10" name="Rect 0">
              <a:extLst>
                <a:ext uri="{FF2B5EF4-FFF2-40B4-BE49-F238E27FC236}">
                  <a16:creationId xmlns:a16="http://schemas.microsoft.com/office/drawing/2014/main" id="{DA8E9480-5016-4422-904D-4CD67283B286}"/>
                </a:ext>
              </a:extLst>
            </p:cNvPr>
            <p:cNvSpPr>
              <a:spLocks/>
            </p:cNvSpPr>
            <p:nvPr/>
          </p:nvSpPr>
          <p:spPr>
            <a:xfrm>
              <a:off x="1260267" y="1996176"/>
              <a:ext cx="1259205" cy="3434715"/>
            </a:xfrm>
            <a:prstGeom prst="roundRect">
              <a:avLst/>
            </a:prstGeom>
            <a:solidFill>
              <a:schemeClr val="bg1">
                <a:alpha val="0"/>
              </a:schemeClr>
            </a:solidFill>
            <a:ln w="25400" cap="flat" cmpd="sng">
              <a:solidFill>
                <a:srgbClr val="000000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/>
              <a:endParaRPr lang="ko-KR" altLang="en-US">
                <a:latin typeface="나눔고딕" charset="0"/>
                <a:ea typeface="나눔고딕" charset="0"/>
              </a:endParaRPr>
            </a:p>
          </p:txBody>
        </p:sp>
        <p:grpSp>
          <p:nvGrpSpPr>
            <p:cNvPr id="11" name="Group 5">
              <a:extLst>
                <a:ext uri="{FF2B5EF4-FFF2-40B4-BE49-F238E27FC236}">
                  <a16:creationId xmlns:a16="http://schemas.microsoft.com/office/drawing/2014/main" id="{E7C59DD6-3AE3-403B-ADA4-78A06543CE82}"/>
                </a:ext>
              </a:extLst>
            </p:cNvPr>
            <p:cNvGrpSpPr/>
            <p:nvPr/>
          </p:nvGrpSpPr>
          <p:grpSpPr>
            <a:xfrm>
              <a:off x="855831" y="2215885"/>
              <a:ext cx="359350" cy="2980690"/>
              <a:chOff x="1192590" y="1358265"/>
              <a:chExt cx="359350" cy="2980690"/>
            </a:xfrm>
          </p:grpSpPr>
          <p:sp>
            <p:nvSpPr>
              <p:cNvPr id="12" name="Rect 0">
                <a:extLst>
                  <a:ext uri="{FF2B5EF4-FFF2-40B4-BE49-F238E27FC236}">
                    <a16:creationId xmlns:a16="http://schemas.microsoft.com/office/drawing/2014/main" id="{E0B8165D-7A9A-4A46-AE39-1ED33C35A2F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2590" y="2638821"/>
                <a:ext cx="256480" cy="246221"/>
              </a:xfrm>
              <a:prstGeom prst="rect">
                <a:avLst/>
              </a:prstGeom>
              <a:noFill/>
              <a:ln w="0">
                <a:noFill/>
                <a:prstDash/>
              </a:ln>
            </p:spPr>
            <p:txBody>
              <a:bodyPr vert="horz" wrap="none" lIns="0" tIns="0" rIns="0" bIns="0" anchor="ctr">
                <a:spAutoFit/>
              </a:bodyPr>
              <a:lstStyle/>
              <a:p>
                <a:pPr algn="r" latinLnBrk="0"/>
                <a:r>
                  <a:rPr sz="800">
                    <a:solidFill>
                      <a:srgbClr val="000000"/>
                    </a:solidFill>
                    <a:latin typeface="Trebuchet MS" charset="0"/>
                    <a:ea typeface="Trebuchet MS" charset="0"/>
                  </a:rPr>
                  <a:t>Scroll</a:t>
                </a:r>
                <a:endParaRPr lang="ko-KR" altLang="en-US" sz="800">
                  <a:solidFill>
                    <a:srgbClr val="000000"/>
                  </a:solidFill>
                  <a:latin typeface="Trebuchet MS" charset="0"/>
                  <a:ea typeface="Trebuchet MS" charset="0"/>
                </a:endParaRPr>
              </a:p>
              <a:p>
                <a:pPr algn="r" latinLnBrk="0"/>
                <a:r>
                  <a:rPr sz="800">
                    <a:solidFill>
                      <a:srgbClr val="000000"/>
                    </a:solidFill>
                    <a:latin typeface="Trebuchet MS" charset="0"/>
                    <a:ea typeface="맑은 고딕" charset="0"/>
                  </a:rPr>
                  <a:t>영역</a:t>
                </a:r>
                <a:endParaRPr lang="ko-KR" altLang="en-US" sz="800">
                  <a:solidFill>
                    <a:srgbClr val="000000"/>
                  </a:solidFill>
                  <a:latin typeface="Trebuchet MS" charset="0"/>
                  <a:ea typeface="맑은 고딕" charset="0"/>
                </a:endParaRPr>
              </a:p>
            </p:txBody>
          </p:sp>
          <p:cxnSp>
            <p:nvCxnSpPr>
              <p:cNvPr id="13" name="Rect 0">
                <a:extLst>
                  <a:ext uri="{FF2B5EF4-FFF2-40B4-BE49-F238E27FC236}">
                    <a16:creationId xmlns:a16="http://schemas.microsoft.com/office/drawing/2014/main" id="{8CAE03B3-D69C-4CFE-8BC1-2DF096222D35}"/>
                  </a:ext>
                </a:extLst>
              </p:cNvPr>
              <p:cNvCxnSpPr/>
              <p:nvPr/>
            </p:nvCxnSpPr>
            <p:spPr>
              <a:xfrm>
                <a:off x="1473200" y="1360805"/>
                <a:ext cx="635" cy="2954655"/>
              </a:xfrm>
              <a:prstGeom prst="line">
                <a:avLst/>
              </a:prstGeom>
              <a:noFill/>
              <a:ln w="8890" cap="flat" cmpd="sng">
                <a:solidFill>
                  <a:srgbClr val="7F7F7F">
                    <a:alpha val="100000"/>
                  </a:srgbClr>
                </a:solidFill>
                <a:prstDash val="solid"/>
                <a:miter lim="800000"/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Rect 0">
                <a:extLst>
                  <a:ext uri="{FF2B5EF4-FFF2-40B4-BE49-F238E27FC236}">
                    <a16:creationId xmlns:a16="http://schemas.microsoft.com/office/drawing/2014/main" id="{B145BA02-D8E2-4109-800C-E71BB358F874}"/>
                  </a:ext>
                </a:extLst>
              </p:cNvPr>
              <p:cNvCxnSpPr/>
              <p:nvPr/>
            </p:nvCxnSpPr>
            <p:spPr>
              <a:xfrm>
                <a:off x="1395095" y="4338320"/>
                <a:ext cx="156845" cy="635"/>
              </a:xfrm>
              <a:prstGeom prst="line">
                <a:avLst/>
              </a:prstGeom>
              <a:noFill/>
              <a:ln w="8890" cap="flat" cmpd="sng">
                <a:solidFill>
                  <a:srgbClr val="D9D9D9">
                    <a:alpha val="100000"/>
                  </a:srgbClr>
                </a:solidFill>
                <a:prstDash val="solid"/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Rect 0">
                <a:extLst>
                  <a:ext uri="{FF2B5EF4-FFF2-40B4-BE49-F238E27FC236}">
                    <a16:creationId xmlns:a16="http://schemas.microsoft.com/office/drawing/2014/main" id="{884B4B6E-CA41-408D-80CB-79BA7FC2CC0B}"/>
                  </a:ext>
                </a:extLst>
              </p:cNvPr>
              <p:cNvCxnSpPr/>
              <p:nvPr/>
            </p:nvCxnSpPr>
            <p:spPr>
              <a:xfrm>
                <a:off x="1395095" y="1358265"/>
                <a:ext cx="156845" cy="635"/>
              </a:xfrm>
              <a:prstGeom prst="line">
                <a:avLst/>
              </a:prstGeom>
              <a:noFill/>
              <a:ln w="8890" cap="flat" cmpd="sng">
                <a:solidFill>
                  <a:srgbClr val="D9D9D9">
                    <a:alpha val="100000"/>
                  </a:srgbClr>
                </a:solidFill>
                <a:prstDash val="solid"/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8" name="Rect 0">
              <a:extLst>
                <a:ext uri="{FF2B5EF4-FFF2-40B4-BE49-F238E27FC236}">
                  <a16:creationId xmlns:a16="http://schemas.microsoft.com/office/drawing/2014/main" id="{29309BC5-0C49-4172-B654-2BEEEA698F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55337" y="2386701"/>
              <a:ext cx="847725" cy="699135"/>
            </a:xfrm>
            <a:prstGeom prst="bentConnector3">
              <a:avLst>
                <a:gd name="adj1" fmla="val 49968"/>
              </a:avLst>
            </a:prstGeom>
            <a:noFill/>
            <a:ln w="3175" cap="flat" cmpd="sng">
              <a:solidFill>
                <a:srgbClr val="FF0000">
                  <a:alpha val="100000"/>
                </a:srgbClr>
              </a:solidFill>
              <a:prstDash val="solid"/>
              <a:round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 0">
              <a:extLst>
                <a:ext uri="{FF2B5EF4-FFF2-40B4-BE49-F238E27FC236}">
                  <a16:creationId xmlns:a16="http://schemas.microsoft.com/office/drawing/2014/main" id="{D198E77A-E18B-4728-B987-731EEF1AD4AD}"/>
                </a:ext>
              </a:extLst>
            </p:cNvPr>
            <p:cNvSpPr>
              <a:spLocks/>
            </p:cNvSpPr>
            <p:nvPr/>
          </p:nvSpPr>
          <p:spPr>
            <a:xfrm>
              <a:off x="2578527" y="2932165"/>
              <a:ext cx="128905" cy="128905"/>
            </a:xfrm>
            <a:prstGeom prst="ellipse">
              <a:avLst/>
            </a:prstGeom>
            <a:solidFill>
              <a:srgbClr val="FF1300"/>
            </a:solidFill>
            <a:ln w="0">
              <a:noFill/>
              <a:prstDash/>
            </a:ln>
          </p:spPr>
          <p:txBody>
            <a:bodyPr vert="horz" wrap="none" lIns="0" tIns="0" rIns="0" bIns="0" anchor="ctr">
              <a:noAutofit/>
            </a:bodyPr>
            <a:lstStyle/>
            <a:p>
              <a:pPr algn="ctr" latinLnBrk="0"/>
              <a:r>
                <a:rPr sz="900" b="1">
                  <a:solidFill>
                    <a:srgbClr val="FFFFFF"/>
                  </a:solidFill>
                  <a:latin typeface="Calibri" charset="0"/>
                  <a:ea typeface="Calibri" charset="0"/>
                </a:rPr>
                <a:t>1</a:t>
              </a:r>
              <a:endParaRPr lang="ko-KR" altLang="en-US" sz="900" b="1">
                <a:solidFill>
                  <a:srgbClr val="FFFFFF"/>
                </a:solidFill>
                <a:latin typeface="Calibri" charset="0"/>
                <a:ea typeface="Calibri" charset="0"/>
              </a:endParaRPr>
            </a:p>
          </p:txBody>
        </p:sp>
        <p:sp>
          <p:nvSpPr>
            <p:cNvPr id="20" name="Rect 0">
              <a:extLst>
                <a:ext uri="{FF2B5EF4-FFF2-40B4-BE49-F238E27FC236}">
                  <a16:creationId xmlns:a16="http://schemas.microsoft.com/office/drawing/2014/main" id="{0D2389A4-6074-4D47-ADDE-3D41EF106FD0}"/>
                </a:ext>
              </a:extLst>
            </p:cNvPr>
            <p:cNvSpPr>
              <a:spLocks/>
            </p:cNvSpPr>
            <p:nvPr/>
          </p:nvSpPr>
          <p:spPr>
            <a:xfrm>
              <a:off x="2562017" y="4713976"/>
              <a:ext cx="128905" cy="128905"/>
            </a:xfrm>
            <a:prstGeom prst="ellipse">
              <a:avLst/>
            </a:prstGeom>
            <a:solidFill>
              <a:srgbClr val="FF1300"/>
            </a:solidFill>
            <a:ln w="0">
              <a:noFill/>
              <a:prstDash/>
            </a:ln>
          </p:spPr>
          <p:txBody>
            <a:bodyPr vert="horz" wrap="none" lIns="0" tIns="0" rIns="0" bIns="0" anchor="ctr">
              <a:noAutofit/>
            </a:bodyPr>
            <a:lstStyle/>
            <a:p>
              <a:pPr algn="ctr" latinLnBrk="0"/>
              <a:r>
                <a:rPr sz="900" b="1">
                  <a:solidFill>
                    <a:srgbClr val="FFFFFF"/>
                  </a:solidFill>
                  <a:latin typeface="Calibri" charset="0"/>
                  <a:ea typeface="Calibri" charset="0"/>
                </a:rPr>
                <a:t>2</a:t>
              </a:r>
              <a:endParaRPr lang="ko-KR" altLang="en-US" sz="900" b="1">
                <a:solidFill>
                  <a:srgbClr val="FFFFFF"/>
                </a:solidFill>
                <a:latin typeface="Calibri" charset="0"/>
                <a:ea typeface="Calibri" charset="0"/>
              </a:endParaRPr>
            </a:p>
          </p:txBody>
        </p:sp>
        <p:sp>
          <p:nvSpPr>
            <p:cNvPr id="21" name="Rect 0">
              <a:extLst>
                <a:ext uri="{FF2B5EF4-FFF2-40B4-BE49-F238E27FC236}">
                  <a16:creationId xmlns:a16="http://schemas.microsoft.com/office/drawing/2014/main" id="{ADD0580F-CDF2-40ED-BFDE-132B9B3DACB7}"/>
                </a:ext>
              </a:extLst>
            </p:cNvPr>
            <p:cNvSpPr>
              <a:spLocks/>
            </p:cNvSpPr>
            <p:nvPr/>
          </p:nvSpPr>
          <p:spPr>
            <a:xfrm>
              <a:off x="3470701" y="2079361"/>
              <a:ext cx="1835784" cy="3228975"/>
            </a:xfrm>
            <a:prstGeom prst="rect">
              <a:avLst/>
            </a:prstGeom>
            <a:noFill/>
            <a:ln w="19050" cap="flat" cmpd="sng">
              <a:solidFill>
                <a:srgbClr val="D1D1F0">
                  <a:alpha val="100000"/>
                </a:srgbClr>
              </a:solidFill>
              <a:prstDash val="sysDot"/>
              <a:round/>
            </a:ln>
          </p:spPr>
          <p:txBody>
            <a:bodyPr vert="horz" wrap="none" lIns="91440" tIns="45720" rIns="91440" bIns="45720" anchor="ctr">
              <a:noAutofit/>
            </a:bodyPr>
            <a:lstStyle/>
            <a:p>
              <a:pPr latinLnBrk="0"/>
              <a:endParaRPr lang="ko-KR" altLang="en-US" sz="1000">
                <a:latin typeface="굴림" charset="0"/>
                <a:ea typeface="굴림" charset="0"/>
              </a:endParaRPr>
            </a:p>
          </p:txBody>
        </p:sp>
        <p:pic>
          <p:nvPicPr>
            <p:cNvPr id="22" name="Picture 3" descr="/Users/MS/Library/Group Containers/L48J367XN4.com.infraware.PolarisOffice/EngineTemp/9845/fImage366141588840.png">
              <a:extLst>
                <a:ext uri="{FF2B5EF4-FFF2-40B4-BE49-F238E27FC236}">
                  <a16:creationId xmlns:a16="http://schemas.microsoft.com/office/drawing/2014/main" id="{93D970B4-8E5E-4394-A3BB-676913EBF6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59632" y="2202551"/>
              <a:ext cx="1235075" cy="3002915"/>
            </a:xfrm>
            <a:prstGeom prst="rect">
              <a:avLst/>
            </a:prstGeom>
            <a:noFill/>
          </p:spPr>
        </p:pic>
        <p:pic>
          <p:nvPicPr>
            <p:cNvPr id="23" name="Picture 4" descr="/Users/MS/Library/Group Containers/L48J367XN4.com.infraware.PolarisOffice/EngineTemp/9845/fImage5391592612.png">
              <a:extLst>
                <a:ext uri="{FF2B5EF4-FFF2-40B4-BE49-F238E27FC236}">
                  <a16:creationId xmlns:a16="http://schemas.microsoft.com/office/drawing/2014/main" id="{9BBD76E1-4E93-45C4-9846-11B7E0D52A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0757" y="5206736"/>
              <a:ext cx="1090295" cy="131445"/>
            </a:xfrm>
            <a:prstGeom prst="rect">
              <a:avLst/>
            </a:prstGeom>
            <a:noFill/>
          </p:spPr>
        </p:pic>
        <p:pic>
          <p:nvPicPr>
            <p:cNvPr id="30" name="Picture 5" descr="/Users/MS/Library/Group Containers/L48J367XN4.com.infraware.PolarisOffice/EngineTemp/9845/fImage2761604303.png">
              <a:extLst>
                <a:ext uri="{FF2B5EF4-FFF2-40B4-BE49-F238E27FC236}">
                  <a16:creationId xmlns:a16="http://schemas.microsoft.com/office/drawing/2014/main" id="{465EF7ED-D798-4B34-B1EC-9E963DA293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0432" y="2077456"/>
              <a:ext cx="1146175" cy="142875"/>
            </a:xfrm>
            <a:prstGeom prst="rect">
              <a:avLst/>
            </a:prstGeom>
            <a:noFill/>
          </p:spPr>
        </p:pic>
        <p:pic>
          <p:nvPicPr>
            <p:cNvPr id="31" name="Picture 6" descr="/Users/MS/Library/Group Containers/L48J367XN4.com.infraware.PolarisOffice/EngineTemp/9845/fImage6341613169.png">
              <a:extLst>
                <a:ext uri="{FF2B5EF4-FFF2-40B4-BE49-F238E27FC236}">
                  <a16:creationId xmlns:a16="http://schemas.microsoft.com/office/drawing/2014/main" id="{8226F2B6-3A46-4F61-8BD0-87385DD379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15637" y="2076821"/>
              <a:ext cx="145415" cy="147955"/>
            </a:xfrm>
            <a:prstGeom prst="rect">
              <a:avLst/>
            </a:prstGeom>
            <a:noFill/>
          </p:spPr>
        </p:pic>
        <p:cxnSp>
          <p:nvCxnSpPr>
            <p:cNvPr id="33" name="Rect 0">
              <a:extLst>
                <a:ext uri="{FF2B5EF4-FFF2-40B4-BE49-F238E27FC236}">
                  <a16:creationId xmlns:a16="http://schemas.microsoft.com/office/drawing/2014/main" id="{637D185D-A4CC-4A4F-A1D4-D1F7B139F21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60747" y="5054971"/>
              <a:ext cx="483235" cy="635"/>
            </a:xfrm>
            <a:prstGeom prst="straightConnector1">
              <a:avLst/>
            </a:prstGeom>
            <a:ln w="9525" cap="flat" cmpd="sng">
              <a:solidFill>
                <a:schemeClr val="tx1">
                  <a:lumMod val="50000"/>
                  <a:lumOff val="50000"/>
                  <a:alpha val="100000"/>
                </a:schemeClr>
              </a:solidFill>
              <a:prstDash val="solid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Rect 0">
              <a:extLst>
                <a:ext uri="{FF2B5EF4-FFF2-40B4-BE49-F238E27FC236}">
                  <a16:creationId xmlns:a16="http://schemas.microsoft.com/office/drawing/2014/main" id="{5116D2E1-19AA-4A11-AFFC-BE9122FBD67F}"/>
                </a:ext>
              </a:extLst>
            </p:cNvPr>
            <p:cNvSpPr txBox="1">
              <a:spLocks/>
            </p:cNvSpPr>
            <p:nvPr/>
          </p:nvSpPr>
          <p:spPr>
            <a:xfrm>
              <a:off x="2471849" y="5106127"/>
              <a:ext cx="492122" cy="123111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0" tIns="0" rIns="0" bIns="0" anchor="ctr">
              <a:spAutoFit/>
            </a:bodyPr>
            <a:lstStyle/>
            <a:p>
              <a:pPr algn="r" latinLnBrk="0"/>
              <a:r>
                <a:rPr sz="800">
                  <a:solidFill>
                    <a:srgbClr val="000000"/>
                  </a:solidFill>
                  <a:latin typeface="Trebuchet MS" charset="0"/>
                  <a:ea typeface="맑은 고딕" charset="0"/>
                </a:rPr>
                <a:t>좌우 Scroll</a:t>
              </a:r>
              <a:endParaRPr lang="ko-KR" altLang="en-US" sz="800">
                <a:solidFill>
                  <a:srgbClr val="000000"/>
                </a:solidFill>
                <a:latin typeface="Trebuchet MS" charset="0"/>
                <a:ea typeface="맑은 고딕" charset="0"/>
              </a:endParaRPr>
            </a:p>
          </p:txBody>
        </p:sp>
        <p:pic>
          <p:nvPicPr>
            <p:cNvPr id="35" name="Picture 7" descr="/Users/MS/Library/Group Containers/L48J367XN4.com.infraware.PolarisOffice/EngineTemp/9845/fImage874061647709.png">
              <a:extLst>
                <a:ext uri="{FF2B5EF4-FFF2-40B4-BE49-F238E27FC236}">
                  <a16:creationId xmlns:a16="http://schemas.microsoft.com/office/drawing/2014/main" id="{971AC67F-18DB-413E-8DCD-0228E3ADB3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4087" y="3510016"/>
              <a:ext cx="1066165" cy="728345"/>
            </a:xfrm>
            <a:prstGeom prst="rect">
              <a:avLst/>
            </a:prstGeom>
            <a:noFill/>
          </p:spPr>
        </p:pic>
        <p:pic>
          <p:nvPicPr>
            <p:cNvPr id="36" name="Picture 8" descr="/Users/MS/Library/Group Containers/L48J367XN4.com.infraware.PolarisOffice/EngineTemp/9845/fImage131771657157.png">
              <a:extLst>
                <a:ext uri="{FF2B5EF4-FFF2-40B4-BE49-F238E27FC236}">
                  <a16:creationId xmlns:a16="http://schemas.microsoft.com/office/drawing/2014/main" id="{6F6D7462-4A98-445B-9FCA-44FCF3A0A30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8532" y="3476361"/>
              <a:ext cx="695325" cy="302895"/>
            </a:xfrm>
            <a:prstGeom prst="rect">
              <a:avLst/>
            </a:prstGeom>
            <a:noFill/>
          </p:spPr>
        </p:pic>
        <p:pic>
          <p:nvPicPr>
            <p:cNvPr id="37" name="Picture 9" descr="/Users/MS/Library/Group Containers/L48J367XN4.com.infraware.PolarisOffice/EngineTemp/9845/fImage64221669560.png">
              <a:extLst>
                <a:ext uri="{FF2B5EF4-FFF2-40B4-BE49-F238E27FC236}">
                  <a16:creationId xmlns:a16="http://schemas.microsoft.com/office/drawing/2014/main" id="{411DC273-19CC-467B-809B-A0C517D89DC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9197" y="4256141"/>
              <a:ext cx="457835" cy="180975"/>
            </a:xfrm>
            <a:prstGeom prst="rect">
              <a:avLst/>
            </a:prstGeom>
            <a:noFill/>
          </p:spPr>
        </p:pic>
        <p:pic>
          <p:nvPicPr>
            <p:cNvPr id="38" name="Picture 10" descr="/Users/MS/Library/Group Containers/L48J367XN4.com.infraware.PolarisOffice/EngineTemp/9845/fImage132446167933.jpeg">
              <a:extLst>
                <a:ext uri="{FF2B5EF4-FFF2-40B4-BE49-F238E27FC236}">
                  <a16:creationId xmlns:a16="http://schemas.microsoft.com/office/drawing/2014/main" id="{334CD113-A054-4E93-A2D9-BD4C36E70CD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52672" y="2457820"/>
              <a:ext cx="800735" cy="495934"/>
            </a:xfrm>
            <a:prstGeom prst="rect">
              <a:avLst/>
            </a:prstGeom>
            <a:noFill/>
          </p:spPr>
        </p:pic>
        <p:cxnSp>
          <p:nvCxnSpPr>
            <p:cNvPr id="39" name="Rect 0">
              <a:extLst>
                <a:ext uri="{FF2B5EF4-FFF2-40B4-BE49-F238E27FC236}">
                  <a16:creationId xmlns:a16="http://schemas.microsoft.com/office/drawing/2014/main" id="{E48D33FC-91D7-4B9F-904E-91CDC6CD23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38192" y="3963406"/>
              <a:ext cx="931545" cy="918845"/>
            </a:xfrm>
            <a:prstGeom prst="bentConnector3">
              <a:avLst>
                <a:gd name="adj1" fmla="val 31458"/>
              </a:avLst>
            </a:prstGeom>
            <a:noFill/>
            <a:ln w="3175" cap="flat" cmpd="sng">
              <a:solidFill>
                <a:srgbClr val="FF0000">
                  <a:alpha val="100000"/>
                </a:srgbClr>
              </a:solidFill>
              <a:prstDash val="solid"/>
              <a:round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Rect 0">
              <a:extLst>
                <a:ext uri="{FF2B5EF4-FFF2-40B4-BE49-F238E27FC236}">
                  <a16:creationId xmlns:a16="http://schemas.microsoft.com/office/drawing/2014/main" id="{BAB17E7F-C894-4329-A160-12F596C777E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48021" y="4925431"/>
              <a:ext cx="2072004" cy="75565"/>
            </a:xfrm>
            <a:prstGeom prst="bentConnector3">
              <a:avLst>
                <a:gd name="adj1" fmla="val 49995"/>
              </a:avLst>
            </a:prstGeom>
            <a:noFill/>
            <a:ln w="3175" cap="flat" cmpd="sng">
              <a:solidFill>
                <a:srgbClr val="FF0000">
                  <a:alpha val="100000"/>
                </a:srgbClr>
              </a:solidFill>
              <a:prstDash val="solid"/>
              <a:round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1" name="Picture 11" descr="/Users/MS/Library/Group Containers/L48J367XN4.com.infraware.PolarisOffice/EngineTemp/9845/fImage275641703099.png">
              <a:extLst>
                <a:ext uri="{FF2B5EF4-FFF2-40B4-BE49-F238E27FC236}">
                  <a16:creationId xmlns:a16="http://schemas.microsoft.com/office/drawing/2014/main" id="{502C7675-E4E7-4D40-9AF9-8FC27DA019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42837" y="2161911"/>
              <a:ext cx="596265" cy="1260475"/>
            </a:xfrm>
            <a:prstGeom prst="rect">
              <a:avLst/>
            </a:prstGeom>
            <a:noFill/>
          </p:spPr>
        </p:pic>
        <p:pic>
          <p:nvPicPr>
            <p:cNvPr id="42" name="Picture 12" descr="/Users/MS/Library/Group Containers/L48J367XN4.com.infraware.PolarisOffice/EngineTemp/9845/fImage87406171278.png">
              <a:extLst>
                <a:ext uri="{FF2B5EF4-FFF2-40B4-BE49-F238E27FC236}">
                  <a16:creationId xmlns:a16="http://schemas.microsoft.com/office/drawing/2014/main" id="{BDA05898-FE79-40F0-B05F-394E8EC33B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99987" y="2602601"/>
              <a:ext cx="480695" cy="332105"/>
            </a:xfrm>
            <a:prstGeom prst="rect">
              <a:avLst/>
            </a:prstGeom>
            <a:noFill/>
          </p:spPr>
        </p:pic>
        <p:pic>
          <p:nvPicPr>
            <p:cNvPr id="43" name="Picture 13" descr="/Users/MS/Library/Group Containers/L48J367XN4.com.infraware.PolarisOffice/EngineTemp/9845/fImage131771721816.png">
              <a:extLst>
                <a:ext uri="{FF2B5EF4-FFF2-40B4-BE49-F238E27FC236}">
                  <a16:creationId xmlns:a16="http://schemas.microsoft.com/office/drawing/2014/main" id="{AE7AF795-B5A1-40B3-BA41-3FF3C4ECCC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19672" y="2501001"/>
              <a:ext cx="361315" cy="164465"/>
            </a:xfrm>
            <a:prstGeom prst="rect">
              <a:avLst/>
            </a:prstGeom>
            <a:noFill/>
          </p:spPr>
        </p:pic>
        <p:pic>
          <p:nvPicPr>
            <p:cNvPr id="44" name="Picture 14" descr="/Users/MS/Library/Group Containers/L48J367XN4.com.infraware.PolarisOffice/EngineTemp/9845/fImage64221735335.png">
              <a:extLst>
                <a:ext uri="{FF2B5EF4-FFF2-40B4-BE49-F238E27FC236}">
                  <a16:creationId xmlns:a16="http://schemas.microsoft.com/office/drawing/2014/main" id="{63220EC0-ACF3-4005-9A5A-41E5E581E1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35242" y="2908670"/>
              <a:ext cx="236855" cy="95885"/>
            </a:xfrm>
            <a:prstGeom prst="rect">
              <a:avLst/>
            </a:prstGeom>
            <a:noFill/>
          </p:spPr>
        </p:pic>
        <p:sp>
          <p:nvSpPr>
            <p:cNvPr id="45" name="Rect 0">
              <a:extLst>
                <a:ext uri="{FF2B5EF4-FFF2-40B4-BE49-F238E27FC236}">
                  <a16:creationId xmlns:a16="http://schemas.microsoft.com/office/drawing/2014/main" id="{BC18E4BE-1D2B-40DE-B887-533F87A0BDF0}"/>
                </a:ext>
              </a:extLst>
            </p:cNvPr>
            <p:cNvSpPr>
              <a:spLocks/>
            </p:cNvSpPr>
            <p:nvPr/>
          </p:nvSpPr>
          <p:spPr>
            <a:xfrm>
              <a:off x="4021882" y="2129526"/>
              <a:ext cx="659765" cy="1367155"/>
            </a:xfrm>
            <a:prstGeom prst="roundRect">
              <a:avLst/>
            </a:prstGeom>
            <a:solidFill>
              <a:schemeClr val="bg1">
                <a:alpha val="0"/>
              </a:schemeClr>
            </a:solidFill>
            <a:ln w="25400" cap="flat" cmpd="sng">
              <a:solidFill>
                <a:srgbClr val="000000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/>
              <a:endParaRPr lang="ko-KR" altLang="en-US">
                <a:latin typeface="나눔고딕" charset="0"/>
                <a:ea typeface="나눔고딕" charset="0"/>
              </a:endParaRPr>
            </a:p>
          </p:txBody>
        </p:sp>
        <p:pic>
          <p:nvPicPr>
            <p:cNvPr id="46" name="Picture 15" descr="/Users/MS/Library/Group Containers/L48J367XN4.com.infraware.PolarisOffice/EngineTemp/9845/fImage279041759097.png">
              <a:extLst>
                <a:ext uri="{FF2B5EF4-FFF2-40B4-BE49-F238E27FC236}">
                  <a16:creationId xmlns:a16="http://schemas.microsoft.com/office/drawing/2014/main" id="{EC881FA1-2495-4CEB-B90F-06AA75F165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69762" y="3640191"/>
              <a:ext cx="733425" cy="1556385"/>
            </a:xfrm>
            <a:prstGeom prst="rect">
              <a:avLst/>
            </a:prstGeom>
            <a:noFill/>
          </p:spPr>
        </p:pic>
        <p:sp>
          <p:nvSpPr>
            <p:cNvPr id="47" name="Rect 0">
              <a:extLst>
                <a:ext uri="{FF2B5EF4-FFF2-40B4-BE49-F238E27FC236}">
                  <a16:creationId xmlns:a16="http://schemas.microsoft.com/office/drawing/2014/main" id="{35B10450-F0E8-4B37-B3F9-BF40FD6E9714}"/>
                </a:ext>
              </a:extLst>
            </p:cNvPr>
            <p:cNvSpPr>
              <a:spLocks/>
            </p:cNvSpPr>
            <p:nvPr/>
          </p:nvSpPr>
          <p:spPr>
            <a:xfrm>
              <a:off x="3548807" y="3583676"/>
              <a:ext cx="775335" cy="1642745"/>
            </a:xfrm>
            <a:prstGeom prst="roundRect">
              <a:avLst/>
            </a:prstGeom>
            <a:solidFill>
              <a:schemeClr val="bg1">
                <a:alpha val="0"/>
              </a:schemeClr>
            </a:solidFill>
            <a:ln w="25400" cap="flat" cmpd="sng">
              <a:solidFill>
                <a:srgbClr val="000000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/>
              <a:endParaRPr lang="ko-KR" altLang="en-US">
                <a:latin typeface="나눔고딕" charset="0"/>
                <a:ea typeface="나눔고딕" charset="0"/>
              </a:endParaRPr>
            </a:p>
          </p:txBody>
        </p:sp>
        <p:pic>
          <p:nvPicPr>
            <p:cNvPr id="48" name="Picture 16" descr="/Users/MS/Library/Group Containers/L48J367XN4.com.infraware.PolarisOffice/EngineTemp/9845/fImage143691777826.png">
              <a:extLst>
                <a:ext uri="{FF2B5EF4-FFF2-40B4-BE49-F238E27FC236}">
                  <a16:creationId xmlns:a16="http://schemas.microsoft.com/office/drawing/2014/main" id="{129A0C0E-AA63-4014-860D-8FFDE1C47E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44792" y="3637651"/>
              <a:ext cx="742315" cy="1574165"/>
            </a:xfrm>
            <a:prstGeom prst="rect">
              <a:avLst/>
            </a:prstGeom>
            <a:noFill/>
          </p:spPr>
        </p:pic>
        <p:sp>
          <p:nvSpPr>
            <p:cNvPr id="49" name="Rect 0">
              <a:extLst>
                <a:ext uri="{FF2B5EF4-FFF2-40B4-BE49-F238E27FC236}">
                  <a16:creationId xmlns:a16="http://schemas.microsoft.com/office/drawing/2014/main" id="{FBF65ADC-D1CE-4C0D-8886-63EA9B846B4F}"/>
                </a:ext>
              </a:extLst>
            </p:cNvPr>
            <p:cNvSpPr>
              <a:spLocks/>
            </p:cNvSpPr>
            <p:nvPr/>
          </p:nvSpPr>
          <p:spPr>
            <a:xfrm>
              <a:off x="4434632" y="3577326"/>
              <a:ext cx="775335" cy="1642745"/>
            </a:xfrm>
            <a:prstGeom prst="roundRect">
              <a:avLst/>
            </a:prstGeom>
            <a:solidFill>
              <a:schemeClr val="bg1">
                <a:alpha val="0"/>
              </a:schemeClr>
            </a:solidFill>
            <a:ln w="25400" cap="flat" cmpd="sng">
              <a:solidFill>
                <a:srgbClr val="000000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/>
              <a:endParaRPr lang="ko-KR" altLang="en-US">
                <a:latin typeface="나눔고딕" charset="0"/>
                <a:ea typeface="나눔고딕" charset="0"/>
              </a:endParaRPr>
            </a:p>
          </p:txBody>
        </p:sp>
        <p:sp>
          <p:nvSpPr>
            <p:cNvPr id="50" name="Rect 0">
              <a:extLst>
                <a:ext uri="{FF2B5EF4-FFF2-40B4-BE49-F238E27FC236}">
                  <a16:creationId xmlns:a16="http://schemas.microsoft.com/office/drawing/2014/main" id="{196AD506-C90D-4E98-8452-1776031EB079}"/>
                </a:ext>
              </a:extLst>
            </p:cNvPr>
            <p:cNvSpPr>
              <a:spLocks/>
            </p:cNvSpPr>
            <p:nvPr/>
          </p:nvSpPr>
          <p:spPr>
            <a:xfrm>
              <a:off x="2796332" y="4840340"/>
              <a:ext cx="128905" cy="128905"/>
            </a:xfrm>
            <a:prstGeom prst="ellipse">
              <a:avLst/>
            </a:prstGeom>
            <a:solidFill>
              <a:srgbClr val="FF1300"/>
            </a:solidFill>
            <a:ln w="0">
              <a:noFill/>
              <a:prstDash/>
            </a:ln>
          </p:spPr>
          <p:txBody>
            <a:bodyPr vert="horz" wrap="none" lIns="0" tIns="0" rIns="0" bIns="0" anchor="ctr">
              <a:noAutofit/>
            </a:bodyPr>
            <a:lstStyle/>
            <a:p>
              <a:pPr algn="ctr" latinLnBrk="0"/>
              <a:r>
                <a:rPr sz="900" b="1">
                  <a:solidFill>
                    <a:srgbClr val="FFFFFF"/>
                  </a:solidFill>
                  <a:latin typeface="Calibri" charset="0"/>
                  <a:ea typeface="Calibri" charset="0"/>
                </a:rPr>
                <a:t>3</a:t>
              </a:r>
              <a:endParaRPr lang="ko-KR" altLang="en-US" sz="900" b="1">
                <a:solidFill>
                  <a:srgbClr val="FFFFFF"/>
                </a:solidFill>
                <a:latin typeface="Calibri" charset="0"/>
                <a:ea typeface="Calibri" charset="0"/>
              </a:endParaRPr>
            </a:p>
          </p:txBody>
        </p:sp>
        <p:sp>
          <p:nvSpPr>
            <p:cNvPr id="51" name="Rect 0">
              <a:extLst>
                <a:ext uri="{FF2B5EF4-FFF2-40B4-BE49-F238E27FC236}">
                  <a16:creationId xmlns:a16="http://schemas.microsoft.com/office/drawing/2014/main" id="{F4A4966E-0290-419C-9F19-79B24B310993}"/>
                </a:ext>
              </a:extLst>
            </p:cNvPr>
            <p:cNvSpPr>
              <a:spLocks/>
            </p:cNvSpPr>
            <p:nvPr/>
          </p:nvSpPr>
          <p:spPr>
            <a:xfrm>
              <a:off x="2186732" y="2086981"/>
              <a:ext cx="128905" cy="128905"/>
            </a:xfrm>
            <a:prstGeom prst="ellipse">
              <a:avLst/>
            </a:prstGeom>
            <a:solidFill>
              <a:srgbClr val="FF1300"/>
            </a:solidFill>
            <a:ln w="0">
              <a:noFill/>
              <a:prstDash/>
            </a:ln>
          </p:spPr>
          <p:txBody>
            <a:bodyPr vert="horz" wrap="none" lIns="0" tIns="0" rIns="0" bIns="0" anchor="ctr">
              <a:noAutofit/>
            </a:bodyPr>
            <a:lstStyle/>
            <a:p>
              <a:pPr algn="ctr" latinLnBrk="0"/>
              <a:r>
                <a:rPr sz="900" b="1">
                  <a:solidFill>
                    <a:srgbClr val="FFFFFF"/>
                  </a:solidFill>
                  <a:latin typeface="Calibri" charset="0"/>
                  <a:ea typeface="Calibri" charset="0"/>
                </a:rPr>
                <a:t>4</a:t>
              </a:r>
              <a:endParaRPr lang="ko-KR" altLang="en-US" sz="900" b="1">
                <a:solidFill>
                  <a:srgbClr val="FFFFFF"/>
                </a:solidFill>
                <a:latin typeface="Calibri" charset="0"/>
                <a:ea typeface="Calibri" charset="0"/>
              </a:endParaRPr>
            </a:p>
          </p:txBody>
        </p:sp>
        <p:sp>
          <p:nvSpPr>
            <p:cNvPr id="52" name="Rect 0">
              <a:extLst>
                <a:ext uri="{FF2B5EF4-FFF2-40B4-BE49-F238E27FC236}">
                  <a16:creationId xmlns:a16="http://schemas.microsoft.com/office/drawing/2014/main" id="{E752D1BB-8AF4-46CA-8123-CE43A3896E73}"/>
                </a:ext>
              </a:extLst>
            </p:cNvPr>
            <p:cNvSpPr>
              <a:spLocks/>
            </p:cNvSpPr>
            <p:nvPr/>
          </p:nvSpPr>
          <p:spPr>
            <a:xfrm>
              <a:off x="1720007" y="5209276"/>
              <a:ext cx="128905" cy="128905"/>
            </a:xfrm>
            <a:prstGeom prst="ellipse">
              <a:avLst/>
            </a:prstGeom>
            <a:solidFill>
              <a:srgbClr val="FF1300"/>
            </a:solidFill>
            <a:ln w="0">
              <a:noFill/>
              <a:prstDash/>
            </a:ln>
          </p:spPr>
          <p:txBody>
            <a:bodyPr vert="horz" wrap="none" lIns="0" tIns="0" rIns="0" bIns="0" anchor="ctr">
              <a:noAutofit/>
            </a:bodyPr>
            <a:lstStyle/>
            <a:p>
              <a:pPr algn="ctr" latinLnBrk="0"/>
              <a:r>
                <a:rPr sz="900" b="1">
                  <a:solidFill>
                    <a:srgbClr val="FFFFFF"/>
                  </a:solidFill>
                  <a:latin typeface="Calibri" charset="0"/>
                  <a:ea typeface="Calibri" charset="0"/>
                </a:rPr>
                <a:t>5</a:t>
              </a:r>
              <a:endParaRPr lang="ko-KR" altLang="en-US" sz="900" b="1">
                <a:solidFill>
                  <a:srgbClr val="FFFFFF"/>
                </a:solidFill>
                <a:latin typeface="Calibri" charset="0"/>
                <a:ea typeface="Calibri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953131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19453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noProof="0">
                <a:solidFill>
                  <a:schemeClr val="bg1"/>
                </a:solidFill>
                <a:latin typeface="+mn-ea"/>
                <a:cs typeface="+mj-cs"/>
              </a:rPr>
              <a:t>하드웨어</a:t>
            </a:r>
            <a:r>
              <a:rPr lang="en-US" altLang="ko-KR" sz="1700" b="1" noProof="0">
                <a:solidFill>
                  <a:schemeClr val="bg1"/>
                </a:solidFill>
                <a:latin typeface="+mn-ea"/>
                <a:cs typeface="+mj-cs"/>
              </a:rPr>
              <a:t>/</a:t>
            </a:r>
            <a:r>
              <a:rPr lang="ko-KR" altLang="en-US" sz="1700" b="1" noProof="0">
                <a:solidFill>
                  <a:schemeClr val="bg1"/>
                </a:solidFill>
                <a:latin typeface="+mn-ea"/>
                <a:cs typeface="+mj-cs"/>
              </a:rPr>
              <a:t>센서 구성도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036" name="그룹 1035">
            <a:extLst>
              <a:ext uri="{FF2B5EF4-FFF2-40B4-BE49-F238E27FC236}">
                <a16:creationId xmlns:a16="http://schemas.microsoft.com/office/drawing/2014/main" id="{EB24C1B6-6B66-2042-BCE4-44456AE2BD8B}"/>
              </a:ext>
            </a:extLst>
          </p:cNvPr>
          <p:cNvGrpSpPr/>
          <p:nvPr/>
        </p:nvGrpSpPr>
        <p:grpSpPr>
          <a:xfrm>
            <a:off x="882316" y="1325372"/>
            <a:ext cx="3431614" cy="2031622"/>
            <a:chOff x="882316" y="1325372"/>
            <a:chExt cx="3431614" cy="2031622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7CD14948-9C3B-434C-A7C7-D1657B8D218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250" b="55250"/>
            <a:stretch/>
          </p:blipFill>
          <p:spPr bwMode="auto">
            <a:xfrm rot="5400000">
              <a:off x="209399" y="2009697"/>
              <a:ext cx="2031622" cy="6629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EDE70539-8236-4E4F-B577-76F8994B0D49}"/>
                </a:ext>
              </a:extLst>
            </p:cNvPr>
            <p:cNvGrpSpPr/>
            <p:nvPr/>
          </p:nvGrpSpPr>
          <p:grpSpPr>
            <a:xfrm>
              <a:off x="2289802" y="1468568"/>
              <a:ext cx="2012436" cy="1888425"/>
              <a:chOff x="2411042" y="1480902"/>
              <a:chExt cx="2185786" cy="2051093"/>
            </a:xfrm>
          </p:grpSpPr>
          <p:pic>
            <p:nvPicPr>
              <p:cNvPr id="1026" name="Picture 2" descr="초간단 wifi 카메라 ESP32-CAM 사용하기">
                <a:extLst>
                  <a:ext uri="{FF2B5EF4-FFF2-40B4-BE49-F238E27FC236}">
                    <a16:creationId xmlns:a16="http://schemas.microsoft.com/office/drawing/2014/main" id="{30BCB526-9BD7-2344-9956-AD07AFAAB15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6763" r="26776"/>
              <a:stretch/>
            </p:blipFill>
            <p:spPr bwMode="auto">
              <a:xfrm>
                <a:off x="2440473" y="1480902"/>
                <a:ext cx="2147551" cy="205109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" name="다이아몬드 3">
                <a:extLst>
                  <a:ext uri="{FF2B5EF4-FFF2-40B4-BE49-F238E27FC236}">
                    <a16:creationId xmlns:a16="http://schemas.microsoft.com/office/drawing/2014/main" id="{EBB8D00A-7C1A-9344-9B79-F4131C68A6E8}"/>
                  </a:ext>
                </a:extLst>
              </p:cNvPr>
              <p:cNvSpPr/>
              <p:nvPr/>
            </p:nvSpPr>
            <p:spPr>
              <a:xfrm>
                <a:off x="2411042" y="1628800"/>
                <a:ext cx="216024" cy="216024"/>
              </a:xfrm>
              <a:prstGeom prst="diamond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b="1" dirty="0"/>
              </a:p>
            </p:txBody>
          </p:sp>
          <p:sp>
            <p:nvSpPr>
              <p:cNvPr id="19" name="다이아몬드 18">
                <a:extLst>
                  <a:ext uri="{FF2B5EF4-FFF2-40B4-BE49-F238E27FC236}">
                    <a16:creationId xmlns:a16="http://schemas.microsoft.com/office/drawing/2014/main" id="{B3AA45F0-98D8-AB44-9B49-3D85390F6FBC}"/>
                  </a:ext>
                </a:extLst>
              </p:cNvPr>
              <p:cNvSpPr/>
              <p:nvPr/>
            </p:nvSpPr>
            <p:spPr>
              <a:xfrm>
                <a:off x="2411042" y="1772816"/>
                <a:ext cx="216024" cy="216024"/>
              </a:xfrm>
              <a:prstGeom prst="diamond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b="1" dirty="0"/>
              </a:p>
            </p:txBody>
          </p:sp>
          <p:sp>
            <p:nvSpPr>
              <p:cNvPr id="20" name="다이아몬드 19">
                <a:extLst>
                  <a:ext uri="{FF2B5EF4-FFF2-40B4-BE49-F238E27FC236}">
                    <a16:creationId xmlns:a16="http://schemas.microsoft.com/office/drawing/2014/main" id="{3E4384B2-5DE2-BE41-A49C-82BAB5A20FD1}"/>
                  </a:ext>
                </a:extLst>
              </p:cNvPr>
              <p:cNvSpPr/>
              <p:nvPr/>
            </p:nvSpPr>
            <p:spPr>
              <a:xfrm>
                <a:off x="4380804" y="1628800"/>
                <a:ext cx="216024" cy="216024"/>
              </a:xfrm>
              <a:prstGeom prst="diamond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b="1" dirty="0"/>
              </a:p>
            </p:txBody>
          </p:sp>
          <p:sp>
            <p:nvSpPr>
              <p:cNvPr id="23" name="다이아몬드 22">
                <a:extLst>
                  <a:ext uri="{FF2B5EF4-FFF2-40B4-BE49-F238E27FC236}">
                    <a16:creationId xmlns:a16="http://schemas.microsoft.com/office/drawing/2014/main" id="{EE22BC74-3E10-AA44-8342-2C97C68171B6}"/>
                  </a:ext>
                </a:extLst>
              </p:cNvPr>
              <p:cNvSpPr/>
              <p:nvPr/>
            </p:nvSpPr>
            <p:spPr>
              <a:xfrm>
                <a:off x="4380804" y="1772816"/>
                <a:ext cx="216024" cy="216024"/>
              </a:xfrm>
              <a:prstGeom prst="diamond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b="1" dirty="0"/>
              </a:p>
            </p:txBody>
          </p:sp>
          <p:sp>
            <p:nvSpPr>
              <p:cNvPr id="24" name="다이아몬드 23">
                <a:extLst>
                  <a:ext uri="{FF2B5EF4-FFF2-40B4-BE49-F238E27FC236}">
                    <a16:creationId xmlns:a16="http://schemas.microsoft.com/office/drawing/2014/main" id="{054975D9-624E-9C4E-8276-209392FB4BDA}"/>
                  </a:ext>
                </a:extLst>
              </p:cNvPr>
              <p:cNvSpPr/>
              <p:nvPr/>
            </p:nvSpPr>
            <p:spPr>
              <a:xfrm>
                <a:off x="4380804" y="1882051"/>
                <a:ext cx="216024" cy="216024"/>
              </a:xfrm>
              <a:prstGeom prst="diamond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b="1" dirty="0"/>
              </a:p>
            </p:txBody>
          </p:sp>
          <p:sp>
            <p:nvSpPr>
              <p:cNvPr id="26" name="다이아몬드 25">
                <a:extLst>
                  <a:ext uri="{FF2B5EF4-FFF2-40B4-BE49-F238E27FC236}">
                    <a16:creationId xmlns:a16="http://schemas.microsoft.com/office/drawing/2014/main" id="{66B5E599-23E4-D84F-9C85-DEBCA493DE70}"/>
                  </a:ext>
                </a:extLst>
              </p:cNvPr>
              <p:cNvSpPr/>
              <p:nvPr/>
            </p:nvSpPr>
            <p:spPr>
              <a:xfrm>
                <a:off x="4380804" y="2026067"/>
                <a:ext cx="216024" cy="216024"/>
              </a:xfrm>
              <a:prstGeom prst="diamond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b="1" dirty="0"/>
              </a:p>
            </p:txBody>
          </p:sp>
          <p:sp>
            <p:nvSpPr>
              <p:cNvPr id="27" name="다이아몬드 26">
                <a:extLst>
                  <a:ext uri="{FF2B5EF4-FFF2-40B4-BE49-F238E27FC236}">
                    <a16:creationId xmlns:a16="http://schemas.microsoft.com/office/drawing/2014/main" id="{1E9C6930-E34F-BE48-A544-3314658F4116}"/>
                  </a:ext>
                </a:extLst>
              </p:cNvPr>
              <p:cNvSpPr/>
              <p:nvPr/>
            </p:nvSpPr>
            <p:spPr>
              <a:xfrm>
                <a:off x="4380804" y="2130825"/>
                <a:ext cx="216024" cy="216024"/>
              </a:xfrm>
              <a:prstGeom prst="diamond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b="1" dirty="0"/>
              </a:p>
            </p:txBody>
          </p:sp>
          <p:sp>
            <p:nvSpPr>
              <p:cNvPr id="31" name="다이아몬드 30">
                <a:extLst>
                  <a:ext uri="{FF2B5EF4-FFF2-40B4-BE49-F238E27FC236}">
                    <a16:creationId xmlns:a16="http://schemas.microsoft.com/office/drawing/2014/main" id="{44DC1D8D-41E6-944E-9FDA-D73A5BA79DB8}"/>
                  </a:ext>
                </a:extLst>
              </p:cNvPr>
              <p:cNvSpPr/>
              <p:nvPr/>
            </p:nvSpPr>
            <p:spPr>
              <a:xfrm>
                <a:off x="4380804" y="2274841"/>
                <a:ext cx="216024" cy="216024"/>
              </a:xfrm>
              <a:prstGeom prst="diamond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b="1" dirty="0"/>
              </a:p>
            </p:txBody>
          </p:sp>
          <p:sp>
            <p:nvSpPr>
              <p:cNvPr id="33" name="다이아몬드 32">
                <a:extLst>
                  <a:ext uri="{FF2B5EF4-FFF2-40B4-BE49-F238E27FC236}">
                    <a16:creationId xmlns:a16="http://schemas.microsoft.com/office/drawing/2014/main" id="{9F5BF9C9-AFCB-174A-BC18-32A3C8445C05}"/>
                  </a:ext>
                </a:extLst>
              </p:cNvPr>
              <p:cNvSpPr/>
              <p:nvPr/>
            </p:nvSpPr>
            <p:spPr>
              <a:xfrm>
                <a:off x="4380804" y="2374194"/>
                <a:ext cx="216024" cy="216024"/>
              </a:xfrm>
              <a:prstGeom prst="diamond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b="1" dirty="0"/>
              </a:p>
            </p:txBody>
          </p:sp>
          <p:sp>
            <p:nvSpPr>
              <p:cNvPr id="34" name="다이아몬드 33">
                <a:extLst>
                  <a:ext uri="{FF2B5EF4-FFF2-40B4-BE49-F238E27FC236}">
                    <a16:creationId xmlns:a16="http://schemas.microsoft.com/office/drawing/2014/main" id="{C8465EFA-4A2E-2E4C-826C-381BA915230C}"/>
                  </a:ext>
                </a:extLst>
              </p:cNvPr>
              <p:cNvSpPr/>
              <p:nvPr/>
            </p:nvSpPr>
            <p:spPr>
              <a:xfrm>
                <a:off x="4380804" y="2518210"/>
                <a:ext cx="216024" cy="216024"/>
              </a:xfrm>
              <a:prstGeom prst="diamond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b="1" dirty="0"/>
              </a:p>
            </p:txBody>
          </p:sp>
        </p:grpSp>
        <p:cxnSp>
          <p:nvCxnSpPr>
            <p:cNvPr id="7" name="꺾인 연결선[E] 6">
              <a:extLst>
                <a:ext uri="{FF2B5EF4-FFF2-40B4-BE49-F238E27FC236}">
                  <a16:creationId xmlns:a16="http://schemas.microsoft.com/office/drawing/2014/main" id="{52E844D6-F776-B34C-AC04-7CBB42FDB32F}"/>
                </a:ext>
              </a:extLst>
            </p:cNvPr>
            <p:cNvCxnSpPr>
              <a:cxnSpLocks/>
              <a:stCxn id="20" idx="3"/>
              <a:endCxn id="40" idx="2"/>
            </p:cNvCxnSpPr>
            <p:nvPr/>
          </p:nvCxnSpPr>
          <p:spPr>
            <a:xfrm flipH="1">
              <a:off x="1376521" y="1704182"/>
              <a:ext cx="2925716" cy="1557984"/>
            </a:xfrm>
            <a:prstGeom prst="bentConnector4">
              <a:avLst>
                <a:gd name="adj1" fmla="val -7194"/>
                <a:gd name="adj2" fmla="val 113509"/>
              </a:avLst>
            </a:prstGeom>
            <a:ln w="15875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다이아몬드 35">
              <a:extLst>
                <a:ext uri="{FF2B5EF4-FFF2-40B4-BE49-F238E27FC236}">
                  <a16:creationId xmlns:a16="http://schemas.microsoft.com/office/drawing/2014/main" id="{CCB15CB3-DF28-1C44-B62C-5A6DBD44A88D}"/>
                </a:ext>
              </a:extLst>
            </p:cNvPr>
            <p:cNvSpPr/>
            <p:nvPr/>
          </p:nvSpPr>
          <p:spPr>
            <a:xfrm>
              <a:off x="882316" y="3063275"/>
              <a:ext cx="198892" cy="198892"/>
            </a:xfrm>
            <a:prstGeom prst="diamond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/>
            </a:p>
          </p:txBody>
        </p:sp>
        <p:sp>
          <p:nvSpPr>
            <p:cNvPr id="37" name="다이아몬드 36">
              <a:extLst>
                <a:ext uri="{FF2B5EF4-FFF2-40B4-BE49-F238E27FC236}">
                  <a16:creationId xmlns:a16="http://schemas.microsoft.com/office/drawing/2014/main" id="{E3ADA7EA-55D8-8D49-98AA-9739946C1393}"/>
                </a:ext>
              </a:extLst>
            </p:cNvPr>
            <p:cNvSpPr/>
            <p:nvPr/>
          </p:nvSpPr>
          <p:spPr>
            <a:xfrm>
              <a:off x="973801" y="3063275"/>
              <a:ext cx="198892" cy="198892"/>
            </a:xfrm>
            <a:prstGeom prst="diamond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/>
            </a:p>
          </p:txBody>
        </p:sp>
        <p:sp>
          <p:nvSpPr>
            <p:cNvPr id="38" name="다이아몬드 37">
              <a:extLst>
                <a:ext uri="{FF2B5EF4-FFF2-40B4-BE49-F238E27FC236}">
                  <a16:creationId xmlns:a16="http://schemas.microsoft.com/office/drawing/2014/main" id="{363F5DFA-7A30-7A43-AC0F-B1AE67CD75AC}"/>
                </a:ext>
              </a:extLst>
            </p:cNvPr>
            <p:cNvSpPr/>
            <p:nvPr/>
          </p:nvSpPr>
          <p:spPr>
            <a:xfrm>
              <a:off x="1080163" y="3063275"/>
              <a:ext cx="198892" cy="198892"/>
            </a:xfrm>
            <a:prstGeom prst="diamond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/>
            </a:p>
          </p:txBody>
        </p:sp>
        <p:sp>
          <p:nvSpPr>
            <p:cNvPr id="39" name="다이아몬드 38">
              <a:extLst>
                <a:ext uri="{FF2B5EF4-FFF2-40B4-BE49-F238E27FC236}">
                  <a16:creationId xmlns:a16="http://schemas.microsoft.com/office/drawing/2014/main" id="{5ACBE008-D39A-BA48-9487-FF75D1DAA922}"/>
                </a:ext>
              </a:extLst>
            </p:cNvPr>
            <p:cNvSpPr/>
            <p:nvPr/>
          </p:nvSpPr>
          <p:spPr>
            <a:xfrm>
              <a:off x="1183217" y="3063275"/>
              <a:ext cx="198892" cy="198892"/>
            </a:xfrm>
            <a:prstGeom prst="diamond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/>
            </a:p>
          </p:txBody>
        </p:sp>
        <p:sp>
          <p:nvSpPr>
            <p:cNvPr id="40" name="다이아몬드 39">
              <a:extLst>
                <a:ext uri="{FF2B5EF4-FFF2-40B4-BE49-F238E27FC236}">
                  <a16:creationId xmlns:a16="http://schemas.microsoft.com/office/drawing/2014/main" id="{89C27A11-47E1-B44D-BE50-0454B6F6361C}"/>
                </a:ext>
              </a:extLst>
            </p:cNvPr>
            <p:cNvSpPr/>
            <p:nvPr/>
          </p:nvSpPr>
          <p:spPr>
            <a:xfrm>
              <a:off x="1277076" y="3063275"/>
              <a:ext cx="198892" cy="198892"/>
            </a:xfrm>
            <a:prstGeom prst="diamond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/>
            </a:p>
          </p:txBody>
        </p:sp>
        <p:cxnSp>
          <p:nvCxnSpPr>
            <p:cNvPr id="41" name="꺾인 연결선[E] 40">
              <a:extLst>
                <a:ext uri="{FF2B5EF4-FFF2-40B4-BE49-F238E27FC236}">
                  <a16:creationId xmlns:a16="http://schemas.microsoft.com/office/drawing/2014/main" id="{9FA5AEF8-FF49-4E4F-8347-D3C33A3D56A6}"/>
                </a:ext>
              </a:extLst>
            </p:cNvPr>
            <p:cNvCxnSpPr>
              <a:stCxn id="24" idx="3"/>
              <a:endCxn id="26" idx="3"/>
            </p:cNvCxnSpPr>
            <p:nvPr/>
          </p:nvCxnSpPr>
          <p:spPr>
            <a:xfrm>
              <a:off x="4302237" y="1937349"/>
              <a:ext cx="11693" cy="132594"/>
            </a:xfrm>
            <a:prstGeom prst="bentConnector3">
              <a:avLst>
                <a:gd name="adj1" fmla="val 3133331"/>
              </a:avLst>
            </a:prstGeom>
            <a:ln w="1587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꺾인 연결선[E] 43">
              <a:extLst>
                <a:ext uri="{FF2B5EF4-FFF2-40B4-BE49-F238E27FC236}">
                  <a16:creationId xmlns:a16="http://schemas.microsoft.com/office/drawing/2014/main" id="{08F34ED8-E51D-D347-A1BD-9F9A1F3B6451}"/>
                </a:ext>
              </a:extLst>
            </p:cNvPr>
            <p:cNvCxnSpPr>
              <a:stCxn id="31" idx="3"/>
              <a:endCxn id="39" idx="2"/>
            </p:cNvCxnSpPr>
            <p:nvPr/>
          </p:nvCxnSpPr>
          <p:spPr>
            <a:xfrm flipH="1">
              <a:off x="1282663" y="2298987"/>
              <a:ext cx="3019574" cy="963179"/>
            </a:xfrm>
            <a:prstGeom prst="bentConnector4">
              <a:avLst>
                <a:gd name="adj1" fmla="val -9207"/>
                <a:gd name="adj2" fmla="val 127247"/>
              </a:avLst>
            </a:prstGeom>
            <a:ln w="158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꺾인 연결선[E] 47">
              <a:extLst>
                <a:ext uri="{FF2B5EF4-FFF2-40B4-BE49-F238E27FC236}">
                  <a16:creationId xmlns:a16="http://schemas.microsoft.com/office/drawing/2014/main" id="{BF57AABD-D611-1048-824C-FC30DE2DCAD1}"/>
                </a:ext>
              </a:extLst>
            </p:cNvPr>
            <p:cNvCxnSpPr>
              <a:stCxn id="1026" idx="3"/>
              <a:endCxn id="38" idx="2"/>
            </p:cNvCxnSpPr>
            <p:nvPr/>
          </p:nvCxnSpPr>
          <p:spPr>
            <a:xfrm flipH="1">
              <a:off x="1179608" y="2412781"/>
              <a:ext cx="3114523" cy="849385"/>
            </a:xfrm>
            <a:prstGeom prst="bentConnector4">
              <a:avLst>
                <a:gd name="adj1" fmla="val -10763"/>
                <a:gd name="adj2" fmla="val 136555"/>
              </a:avLst>
            </a:prstGeom>
            <a:ln w="15875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꺾인 연결선[E] 52">
              <a:extLst>
                <a:ext uri="{FF2B5EF4-FFF2-40B4-BE49-F238E27FC236}">
                  <a16:creationId xmlns:a16="http://schemas.microsoft.com/office/drawing/2014/main" id="{276F2A29-B357-0041-9519-1AD8AE8370C2}"/>
                </a:ext>
              </a:extLst>
            </p:cNvPr>
            <p:cNvCxnSpPr>
              <a:stCxn id="34" idx="3"/>
              <a:endCxn id="37" idx="2"/>
            </p:cNvCxnSpPr>
            <p:nvPr/>
          </p:nvCxnSpPr>
          <p:spPr>
            <a:xfrm flipH="1">
              <a:off x="1073246" y="2523055"/>
              <a:ext cx="3228991" cy="739111"/>
            </a:xfrm>
            <a:prstGeom prst="bentConnector4">
              <a:avLst>
                <a:gd name="adj1" fmla="val -11829"/>
                <a:gd name="adj2" fmla="val 151678"/>
              </a:avLst>
            </a:prstGeom>
            <a:ln w="158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037" name="표 1037">
            <a:extLst>
              <a:ext uri="{FF2B5EF4-FFF2-40B4-BE49-F238E27FC236}">
                <a16:creationId xmlns:a16="http://schemas.microsoft.com/office/drawing/2014/main" id="{3E33ACD6-3CF9-1947-8CEC-D5303893D7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7604918"/>
              </p:ext>
            </p:extLst>
          </p:nvPr>
        </p:nvGraphicFramePr>
        <p:xfrm>
          <a:off x="5187511" y="1604737"/>
          <a:ext cx="3710931" cy="20001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9100">
                  <a:extLst>
                    <a:ext uri="{9D8B030D-6E8A-4147-A177-3AD203B41FA5}">
                      <a16:colId xmlns:a16="http://schemas.microsoft.com/office/drawing/2014/main" val="4203097165"/>
                    </a:ext>
                  </a:extLst>
                </a:gridCol>
                <a:gridCol w="841501">
                  <a:extLst>
                    <a:ext uri="{9D8B030D-6E8A-4147-A177-3AD203B41FA5}">
                      <a16:colId xmlns:a16="http://schemas.microsoft.com/office/drawing/2014/main" val="2632443922"/>
                    </a:ext>
                  </a:extLst>
                </a:gridCol>
                <a:gridCol w="1840330">
                  <a:extLst>
                    <a:ext uri="{9D8B030D-6E8A-4147-A177-3AD203B41FA5}">
                      <a16:colId xmlns:a16="http://schemas.microsoft.com/office/drawing/2014/main" val="3722195669"/>
                    </a:ext>
                  </a:extLst>
                </a:gridCol>
              </a:tblGrid>
              <a:tr h="33336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업로드 시</a:t>
                      </a:r>
                    </a:p>
                  </a:txBody>
                  <a:tcPr marL="82199" marR="82199" marT="41100" marB="411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연결 핀</a:t>
                      </a:r>
                    </a:p>
                  </a:txBody>
                  <a:tcPr marL="82199" marR="82199" marT="41100" marB="411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설명</a:t>
                      </a:r>
                    </a:p>
                  </a:txBody>
                  <a:tcPr marL="82199" marR="82199" marT="41100" marB="41100" anchor="ctr"/>
                </a:tc>
                <a:extLst>
                  <a:ext uri="{0D108BD9-81ED-4DB2-BD59-A6C34878D82A}">
                    <a16:rowId xmlns:a16="http://schemas.microsoft.com/office/drawing/2014/main" val="870229124"/>
                  </a:ext>
                </a:extLst>
              </a:tr>
              <a:tr h="333363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FTDI</a:t>
                      </a:r>
                    </a:p>
                    <a:p>
                      <a:pPr algn="ctr" latinLnBrk="1"/>
                      <a:r>
                        <a:rPr lang="en-US" altLang="ko-KR" sz="1000" dirty="0"/>
                        <a:t>USB to TTL</a:t>
                      </a:r>
                      <a:endParaRPr lang="ko-KR" altLang="en-US" sz="1000" dirty="0"/>
                    </a:p>
                  </a:txBody>
                  <a:tcPr marL="86328" marR="86328" marT="43164" marB="43164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3V</a:t>
                      </a:r>
                      <a:endParaRPr lang="ko-KR" altLang="en-US" sz="1000" dirty="0"/>
                    </a:p>
                  </a:txBody>
                  <a:tcPr marL="82199" marR="82199" marT="41100" marB="411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ESP32</a:t>
                      </a:r>
                      <a:r>
                        <a:rPr lang="ko-KR" altLang="en-US" sz="1000" dirty="0"/>
                        <a:t>의</a:t>
                      </a:r>
                      <a:r>
                        <a:rPr lang="en-US" altLang="ko-KR" sz="1000" dirty="0"/>
                        <a:t> 3.3V</a:t>
                      </a:r>
                      <a:r>
                        <a:rPr lang="ko-KR" altLang="en-US" sz="1000" dirty="0"/>
                        <a:t>에 연결</a:t>
                      </a:r>
                    </a:p>
                  </a:txBody>
                  <a:tcPr marL="82199" marR="82199" marT="41100" marB="41100" anchor="ctr"/>
                </a:tc>
                <a:extLst>
                  <a:ext uri="{0D108BD9-81ED-4DB2-BD59-A6C34878D82A}">
                    <a16:rowId xmlns:a16="http://schemas.microsoft.com/office/drawing/2014/main" val="2924942313"/>
                  </a:ext>
                </a:extLst>
              </a:tr>
              <a:tr h="33336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TXD</a:t>
                      </a:r>
                      <a:endParaRPr lang="ko-KR" altLang="en-US" sz="1000" dirty="0"/>
                    </a:p>
                  </a:txBody>
                  <a:tcPr marL="82199" marR="82199" marT="41100" marB="411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ESP32</a:t>
                      </a:r>
                      <a:r>
                        <a:rPr lang="ko-KR" altLang="en-US" sz="1000" dirty="0"/>
                        <a:t>의 </a:t>
                      </a:r>
                      <a:r>
                        <a:rPr lang="en-US" altLang="ko-KR" sz="1000" dirty="0"/>
                        <a:t>GPIO3</a:t>
                      </a:r>
                      <a:r>
                        <a:rPr lang="ko-KR" altLang="en-US" sz="1000" dirty="0"/>
                        <a:t>에 연결</a:t>
                      </a:r>
                    </a:p>
                  </a:txBody>
                  <a:tcPr marL="82199" marR="82199" marT="41100" marB="41100" anchor="ctr"/>
                </a:tc>
                <a:extLst>
                  <a:ext uri="{0D108BD9-81ED-4DB2-BD59-A6C34878D82A}">
                    <a16:rowId xmlns:a16="http://schemas.microsoft.com/office/drawing/2014/main" val="3872812272"/>
                  </a:ext>
                </a:extLst>
              </a:tr>
              <a:tr h="33336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RXD</a:t>
                      </a:r>
                      <a:endParaRPr lang="ko-KR" altLang="en-US" sz="1000" dirty="0"/>
                    </a:p>
                  </a:txBody>
                  <a:tcPr marL="82199" marR="82199" marT="41100" marB="411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ESP32</a:t>
                      </a:r>
                      <a:r>
                        <a:rPr lang="ko-KR" altLang="en-US" sz="1000" dirty="0"/>
                        <a:t>의 </a:t>
                      </a:r>
                      <a:r>
                        <a:rPr lang="en-US" altLang="ko-KR" sz="1000" dirty="0"/>
                        <a:t>GPIO1</a:t>
                      </a:r>
                      <a:r>
                        <a:rPr lang="ko-KR" altLang="en-US" sz="1000" dirty="0"/>
                        <a:t>에 연결</a:t>
                      </a:r>
                    </a:p>
                  </a:txBody>
                  <a:tcPr marL="82199" marR="82199" marT="41100" marB="41100" anchor="ctr"/>
                </a:tc>
                <a:extLst>
                  <a:ext uri="{0D108BD9-81ED-4DB2-BD59-A6C34878D82A}">
                    <a16:rowId xmlns:a16="http://schemas.microsoft.com/office/drawing/2014/main" val="983396289"/>
                  </a:ext>
                </a:extLst>
              </a:tr>
              <a:tr h="33336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GND</a:t>
                      </a:r>
                      <a:endParaRPr lang="ko-KR" altLang="en-US" sz="1000" dirty="0"/>
                    </a:p>
                  </a:txBody>
                  <a:tcPr marL="82199" marR="82199" marT="41100" marB="411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ESP32</a:t>
                      </a:r>
                      <a:r>
                        <a:rPr lang="ko-KR" altLang="en-US" sz="1000" dirty="0"/>
                        <a:t>의 </a:t>
                      </a:r>
                      <a:r>
                        <a:rPr lang="en-US" altLang="ko-KR" sz="1000" dirty="0"/>
                        <a:t>GND</a:t>
                      </a:r>
                      <a:r>
                        <a:rPr lang="ko-KR" altLang="en-US" sz="1000" dirty="0"/>
                        <a:t>에 연결</a:t>
                      </a:r>
                    </a:p>
                  </a:txBody>
                  <a:tcPr marL="82199" marR="82199" marT="41100" marB="41100" anchor="ctr"/>
                </a:tc>
                <a:extLst>
                  <a:ext uri="{0D108BD9-81ED-4DB2-BD59-A6C34878D82A}">
                    <a16:rowId xmlns:a16="http://schemas.microsoft.com/office/drawing/2014/main" val="3402167466"/>
                  </a:ext>
                </a:extLst>
              </a:tr>
              <a:tr h="333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ESP32</a:t>
                      </a:r>
                      <a:endParaRPr lang="ko-KR" altLang="en-US" sz="1000" dirty="0"/>
                    </a:p>
                  </a:txBody>
                  <a:tcPr marL="82199" marR="82199" marT="41100" marB="41100"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/>
                        <a:t>ESP32</a:t>
                      </a:r>
                      <a:r>
                        <a:rPr lang="ko-KR" altLang="en-US" sz="1000" b="0" dirty="0"/>
                        <a:t>의 </a:t>
                      </a:r>
                      <a:r>
                        <a:rPr lang="en-US" altLang="ko-KR" sz="1000" b="0" dirty="0"/>
                        <a:t>GPIO0</a:t>
                      </a:r>
                      <a:r>
                        <a:rPr lang="ko-KR" altLang="en-US" sz="1000" b="0" dirty="0"/>
                        <a:t>과 </a:t>
                      </a:r>
                      <a:r>
                        <a:rPr lang="en-US" altLang="ko-KR" sz="1000" b="0" dirty="0"/>
                        <a:t>GND</a:t>
                      </a:r>
                      <a:r>
                        <a:rPr lang="ko-KR" altLang="en-US" sz="1000" b="0" dirty="0" err="1"/>
                        <a:t>를</a:t>
                      </a:r>
                      <a:r>
                        <a:rPr lang="ko-KR" altLang="en-US" sz="1000" b="0" dirty="0"/>
                        <a:t> 연결</a:t>
                      </a:r>
                    </a:p>
                  </a:txBody>
                  <a:tcPr marL="86328" marR="86328" marT="43164" marB="43164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6877264"/>
                  </a:ext>
                </a:extLst>
              </a:tr>
            </a:tbl>
          </a:graphicData>
        </a:graphic>
      </p:graphicFrame>
      <p:grpSp>
        <p:nvGrpSpPr>
          <p:cNvPr id="2" name="그룹 1">
            <a:extLst>
              <a:ext uri="{FF2B5EF4-FFF2-40B4-BE49-F238E27FC236}">
                <a16:creationId xmlns:a16="http://schemas.microsoft.com/office/drawing/2014/main" id="{65B5FF2F-C040-4517-B12A-323B0E566B42}"/>
              </a:ext>
            </a:extLst>
          </p:cNvPr>
          <p:cNvGrpSpPr/>
          <p:nvPr/>
        </p:nvGrpSpPr>
        <p:grpSpPr>
          <a:xfrm>
            <a:off x="424356" y="3839384"/>
            <a:ext cx="5201171" cy="2520709"/>
            <a:chOff x="424356" y="3839384"/>
            <a:chExt cx="5201171" cy="2520709"/>
          </a:xfrm>
        </p:grpSpPr>
        <p:pic>
          <p:nvPicPr>
            <p:cNvPr id="1038" name="Picture 8" descr="ESP-07S ESP8266 와이파이 모듈용 IPEX 외장 안테나 HWI-2450DP-IPEX100 Features Connector  : IPEX Size : 130mm X 9mm">
              <a:extLst>
                <a:ext uri="{FF2B5EF4-FFF2-40B4-BE49-F238E27FC236}">
                  <a16:creationId xmlns:a16="http://schemas.microsoft.com/office/drawing/2014/main" id="{49101147-9304-334B-B022-9B8F62A7DD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419906" y="4154473"/>
              <a:ext cx="2520709" cy="18905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035" name="그룹 1034">
              <a:extLst>
                <a:ext uri="{FF2B5EF4-FFF2-40B4-BE49-F238E27FC236}">
                  <a16:creationId xmlns:a16="http://schemas.microsoft.com/office/drawing/2014/main" id="{C0A8934F-E45F-4F4D-8183-73859226E402}"/>
                </a:ext>
              </a:extLst>
            </p:cNvPr>
            <p:cNvGrpSpPr/>
            <p:nvPr/>
          </p:nvGrpSpPr>
          <p:grpSpPr>
            <a:xfrm>
              <a:off x="424356" y="4124101"/>
              <a:ext cx="3670666" cy="1692794"/>
              <a:chOff x="603350" y="4005715"/>
              <a:chExt cx="4094874" cy="1888425"/>
            </a:xfrm>
          </p:grpSpPr>
          <p:pic>
            <p:nvPicPr>
              <p:cNvPr id="1030" name="Picture 6" descr="How do I correctly power the l298n motor driver with 6v? - Electrical  Engineering Stack Exchange">
                <a:extLst>
                  <a:ext uri="{FF2B5EF4-FFF2-40B4-BE49-F238E27FC236}">
                    <a16:creationId xmlns:a16="http://schemas.microsoft.com/office/drawing/2014/main" id="{CCB444B5-96A2-F04A-9A52-9E7A50AA908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8738" t="45967" r="48251" b="19499"/>
              <a:stretch/>
            </p:blipFill>
            <p:spPr bwMode="auto">
              <a:xfrm>
                <a:off x="603350" y="4120808"/>
                <a:ext cx="1604214" cy="168233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9" name="다이아몬드 58">
                <a:extLst>
                  <a:ext uri="{FF2B5EF4-FFF2-40B4-BE49-F238E27FC236}">
                    <a16:creationId xmlns:a16="http://schemas.microsoft.com/office/drawing/2014/main" id="{26C0764A-F75A-3046-B65C-05234D51D5AB}"/>
                  </a:ext>
                </a:extLst>
              </p:cNvPr>
              <p:cNvSpPr/>
              <p:nvPr/>
            </p:nvSpPr>
            <p:spPr>
              <a:xfrm>
                <a:off x="834221" y="5261478"/>
                <a:ext cx="542300" cy="542300"/>
              </a:xfrm>
              <a:prstGeom prst="diamond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b="1" dirty="0"/>
              </a:p>
            </p:txBody>
          </p:sp>
          <p:sp>
            <p:nvSpPr>
              <p:cNvPr id="63" name="다이아몬드 62">
                <a:extLst>
                  <a:ext uri="{FF2B5EF4-FFF2-40B4-BE49-F238E27FC236}">
                    <a16:creationId xmlns:a16="http://schemas.microsoft.com/office/drawing/2014/main" id="{F1327BEA-4439-4344-883D-365E0DFC1A12}"/>
                  </a:ext>
                </a:extLst>
              </p:cNvPr>
              <p:cNvSpPr/>
              <p:nvPr/>
            </p:nvSpPr>
            <p:spPr>
              <a:xfrm>
                <a:off x="1288234" y="5261478"/>
                <a:ext cx="542300" cy="542300"/>
              </a:xfrm>
              <a:prstGeom prst="diamond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b="1" dirty="0"/>
              </a:p>
            </p:txBody>
          </p:sp>
          <p:pic>
            <p:nvPicPr>
              <p:cNvPr id="69" name="Picture 2" descr="초간단 wifi 카메라 ESP32-CAM 사용하기">
                <a:extLst>
                  <a:ext uri="{FF2B5EF4-FFF2-40B4-BE49-F238E27FC236}">
                    <a16:creationId xmlns:a16="http://schemas.microsoft.com/office/drawing/2014/main" id="{F6496D7B-9B2E-3540-ACE0-E694524C11C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6763" r="26776"/>
              <a:stretch/>
            </p:blipFill>
            <p:spPr bwMode="auto">
              <a:xfrm>
                <a:off x="2712885" y="4005715"/>
                <a:ext cx="1977233" cy="18884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0" name="다이아몬드 69">
                <a:extLst>
                  <a:ext uri="{FF2B5EF4-FFF2-40B4-BE49-F238E27FC236}">
                    <a16:creationId xmlns:a16="http://schemas.microsoft.com/office/drawing/2014/main" id="{5D856A3D-CAD7-C647-A16D-32DA3993DFF7}"/>
                  </a:ext>
                </a:extLst>
              </p:cNvPr>
              <p:cNvSpPr/>
              <p:nvPr/>
            </p:nvSpPr>
            <p:spPr>
              <a:xfrm>
                <a:off x="2685788" y="4141884"/>
                <a:ext cx="198892" cy="198892"/>
              </a:xfrm>
              <a:prstGeom prst="diamond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b="1" dirty="0"/>
              </a:p>
            </p:txBody>
          </p:sp>
          <p:sp>
            <p:nvSpPr>
              <p:cNvPr id="71" name="다이아몬드 70">
                <a:extLst>
                  <a:ext uri="{FF2B5EF4-FFF2-40B4-BE49-F238E27FC236}">
                    <a16:creationId xmlns:a16="http://schemas.microsoft.com/office/drawing/2014/main" id="{5C53C1A8-929B-F248-A20F-37ADDA22BC7B}"/>
                  </a:ext>
                </a:extLst>
              </p:cNvPr>
              <p:cNvSpPr/>
              <p:nvPr/>
            </p:nvSpPr>
            <p:spPr>
              <a:xfrm>
                <a:off x="2685788" y="4274478"/>
                <a:ext cx="198892" cy="198892"/>
              </a:xfrm>
              <a:prstGeom prst="diamond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b="1" dirty="0"/>
              </a:p>
            </p:txBody>
          </p:sp>
          <p:sp>
            <p:nvSpPr>
              <p:cNvPr id="72" name="다이아몬드 71">
                <a:extLst>
                  <a:ext uri="{FF2B5EF4-FFF2-40B4-BE49-F238E27FC236}">
                    <a16:creationId xmlns:a16="http://schemas.microsoft.com/office/drawing/2014/main" id="{CFCA936D-5812-2D4C-AD82-79BCFB93FD28}"/>
                  </a:ext>
                </a:extLst>
              </p:cNvPr>
              <p:cNvSpPr/>
              <p:nvPr/>
            </p:nvSpPr>
            <p:spPr>
              <a:xfrm>
                <a:off x="4499332" y="4141884"/>
                <a:ext cx="198892" cy="198892"/>
              </a:xfrm>
              <a:prstGeom prst="diamond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b="1" dirty="0"/>
              </a:p>
            </p:txBody>
          </p:sp>
          <p:sp>
            <p:nvSpPr>
              <p:cNvPr id="73" name="다이아몬드 72">
                <a:extLst>
                  <a:ext uri="{FF2B5EF4-FFF2-40B4-BE49-F238E27FC236}">
                    <a16:creationId xmlns:a16="http://schemas.microsoft.com/office/drawing/2014/main" id="{345FBF88-37B2-C14A-B7BB-FB34DE878A8E}"/>
                  </a:ext>
                </a:extLst>
              </p:cNvPr>
              <p:cNvSpPr/>
              <p:nvPr/>
            </p:nvSpPr>
            <p:spPr>
              <a:xfrm>
                <a:off x="4499332" y="4274478"/>
                <a:ext cx="198892" cy="198892"/>
              </a:xfrm>
              <a:prstGeom prst="diamond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b="1" dirty="0"/>
              </a:p>
            </p:txBody>
          </p:sp>
          <p:sp>
            <p:nvSpPr>
              <p:cNvPr id="74" name="다이아몬드 73">
                <a:extLst>
                  <a:ext uri="{FF2B5EF4-FFF2-40B4-BE49-F238E27FC236}">
                    <a16:creationId xmlns:a16="http://schemas.microsoft.com/office/drawing/2014/main" id="{BB8953A0-4C92-D84C-947C-080AD1274018}"/>
                  </a:ext>
                </a:extLst>
              </p:cNvPr>
              <p:cNvSpPr/>
              <p:nvPr/>
            </p:nvSpPr>
            <p:spPr>
              <a:xfrm>
                <a:off x="4499332" y="4375050"/>
                <a:ext cx="198892" cy="198892"/>
              </a:xfrm>
              <a:prstGeom prst="diamond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b="1" dirty="0"/>
              </a:p>
            </p:txBody>
          </p:sp>
          <p:sp>
            <p:nvSpPr>
              <p:cNvPr id="75" name="다이아몬드 74">
                <a:extLst>
                  <a:ext uri="{FF2B5EF4-FFF2-40B4-BE49-F238E27FC236}">
                    <a16:creationId xmlns:a16="http://schemas.microsoft.com/office/drawing/2014/main" id="{69295400-9A16-8A4A-A423-5219A3FC61B4}"/>
                  </a:ext>
                </a:extLst>
              </p:cNvPr>
              <p:cNvSpPr/>
              <p:nvPr/>
            </p:nvSpPr>
            <p:spPr>
              <a:xfrm>
                <a:off x="4499332" y="4507644"/>
                <a:ext cx="198892" cy="198892"/>
              </a:xfrm>
              <a:prstGeom prst="diamond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b="1" dirty="0"/>
              </a:p>
            </p:txBody>
          </p:sp>
          <p:sp>
            <p:nvSpPr>
              <p:cNvPr id="76" name="다이아몬드 75">
                <a:extLst>
                  <a:ext uri="{FF2B5EF4-FFF2-40B4-BE49-F238E27FC236}">
                    <a16:creationId xmlns:a16="http://schemas.microsoft.com/office/drawing/2014/main" id="{AE503F93-C899-8E42-9B46-2E64812113CB}"/>
                  </a:ext>
                </a:extLst>
              </p:cNvPr>
              <p:cNvSpPr/>
              <p:nvPr/>
            </p:nvSpPr>
            <p:spPr>
              <a:xfrm>
                <a:off x="4499332" y="4604094"/>
                <a:ext cx="198892" cy="198892"/>
              </a:xfrm>
              <a:prstGeom prst="diamond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b="1" dirty="0"/>
              </a:p>
            </p:txBody>
          </p:sp>
          <p:sp>
            <p:nvSpPr>
              <p:cNvPr id="77" name="다이아몬드 76">
                <a:extLst>
                  <a:ext uri="{FF2B5EF4-FFF2-40B4-BE49-F238E27FC236}">
                    <a16:creationId xmlns:a16="http://schemas.microsoft.com/office/drawing/2014/main" id="{91555198-7ED1-5E43-B766-A6D5DB16FCD0}"/>
                  </a:ext>
                </a:extLst>
              </p:cNvPr>
              <p:cNvSpPr/>
              <p:nvPr/>
            </p:nvSpPr>
            <p:spPr>
              <a:xfrm>
                <a:off x="4499332" y="4736688"/>
                <a:ext cx="198892" cy="198892"/>
              </a:xfrm>
              <a:prstGeom prst="diamond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b="1" dirty="0"/>
              </a:p>
            </p:txBody>
          </p:sp>
          <p:sp>
            <p:nvSpPr>
              <p:cNvPr id="78" name="다이아몬드 77">
                <a:extLst>
                  <a:ext uri="{FF2B5EF4-FFF2-40B4-BE49-F238E27FC236}">
                    <a16:creationId xmlns:a16="http://schemas.microsoft.com/office/drawing/2014/main" id="{40590DAF-62AD-8E48-9506-1884DFD0B756}"/>
                  </a:ext>
                </a:extLst>
              </p:cNvPr>
              <p:cNvSpPr/>
              <p:nvPr/>
            </p:nvSpPr>
            <p:spPr>
              <a:xfrm>
                <a:off x="4499332" y="4828162"/>
                <a:ext cx="198892" cy="198892"/>
              </a:xfrm>
              <a:prstGeom prst="diamond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b="1" dirty="0"/>
              </a:p>
            </p:txBody>
          </p:sp>
          <p:sp>
            <p:nvSpPr>
              <p:cNvPr id="79" name="다이아몬드 78">
                <a:extLst>
                  <a:ext uri="{FF2B5EF4-FFF2-40B4-BE49-F238E27FC236}">
                    <a16:creationId xmlns:a16="http://schemas.microsoft.com/office/drawing/2014/main" id="{63D50E70-18E9-C742-8135-7D820EF31F92}"/>
                  </a:ext>
                </a:extLst>
              </p:cNvPr>
              <p:cNvSpPr/>
              <p:nvPr/>
            </p:nvSpPr>
            <p:spPr>
              <a:xfrm>
                <a:off x="4499332" y="4960756"/>
                <a:ext cx="198892" cy="198892"/>
              </a:xfrm>
              <a:prstGeom prst="diamond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b="1" dirty="0"/>
              </a:p>
            </p:txBody>
          </p:sp>
          <p:cxnSp>
            <p:nvCxnSpPr>
              <p:cNvPr id="1027" name="꺾인 연결선[E] 1026">
                <a:extLst>
                  <a:ext uri="{FF2B5EF4-FFF2-40B4-BE49-F238E27FC236}">
                    <a16:creationId xmlns:a16="http://schemas.microsoft.com/office/drawing/2014/main" id="{D2657FA3-7AC9-164B-AA8B-C7E9D748B270}"/>
                  </a:ext>
                </a:extLst>
              </p:cNvPr>
              <p:cNvCxnSpPr>
                <a:stCxn id="70" idx="1"/>
                <a:endCxn id="59" idx="2"/>
              </p:cNvCxnSpPr>
              <p:nvPr/>
            </p:nvCxnSpPr>
            <p:spPr>
              <a:xfrm rot="10800000" flipV="1">
                <a:off x="1105372" y="4241330"/>
                <a:ext cx="1580417" cy="1562448"/>
              </a:xfrm>
              <a:prstGeom prst="bentConnector4">
                <a:avLst>
                  <a:gd name="adj1" fmla="val 25263"/>
                  <a:gd name="adj2" fmla="val 114631"/>
                </a:avLst>
              </a:prstGeom>
              <a:ln w="158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2" name="꺾인 연결선[E] 1031">
                <a:extLst>
                  <a:ext uri="{FF2B5EF4-FFF2-40B4-BE49-F238E27FC236}">
                    <a16:creationId xmlns:a16="http://schemas.microsoft.com/office/drawing/2014/main" id="{DD5D8C28-A95C-F142-BB28-A1FDFB384F70}"/>
                  </a:ext>
                </a:extLst>
              </p:cNvPr>
              <p:cNvCxnSpPr>
                <a:stCxn id="71" idx="1"/>
                <a:endCxn id="63" idx="2"/>
              </p:cNvCxnSpPr>
              <p:nvPr/>
            </p:nvCxnSpPr>
            <p:spPr>
              <a:xfrm rot="10800000" flipV="1">
                <a:off x="1559384" y="4373924"/>
                <a:ext cx="1126404" cy="1429854"/>
              </a:xfrm>
              <a:prstGeom prst="bentConnector4">
                <a:avLst>
                  <a:gd name="adj1" fmla="val 29188"/>
                  <a:gd name="adj2" fmla="val 121749"/>
                </a:avLst>
              </a:prstGeom>
              <a:ln w="158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040" name="꺾인 연결선[E] 1039">
              <a:extLst>
                <a:ext uri="{FF2B5EF4-FFF2-40B4-BE49-F238E27FC236}">
                  <a16:creationId xmlns:a16="http://schemas.microsoft.com/office/drawing/2014/main" id="{96FD726F-A38F-494E-BF2D-77049136412E}"/>
                </a:ext>
              </a:extLst>
            </p:cNvPr>
            <p:cNvCxnSpPr>
              <a:cxnSpLocks/>
              <a:stCxn id="69" idx="0"/>
            </p:cNvCxnSpPr>
            <p:nvPr/>
          </p:nvCxnSpPr>
          <p:spPr>
            <a:xfrm rot="16200000" flipH="1">
              <a:off x="3783662" y="3541994"/>
              <a:ext cx="206232" cy="1370447"/>
            </a:xfrm>
            <a:prstGeom prst="bentConnector4">
              <a:avLst>
                <a:gd name="adj1" fmla="val -110846"/>
                <a:gd name="adj2" fmla="val 82333"/>
              </a:avLst>
            </a:prstGeom>
            <a:ln w="158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91" name="표 1037">
            <a:extLst>
              <a:ext uri="{FF2B5EF4-FFF2-40B4-BE49-F238E27FC236}">
                <a16:creationId xmlns:a16="http://schemas.microsoft.com/office/drawing/2014/main" id="{11A0FC31-D259-7E47-95A3-D1D9DB6A90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434870"/>
              </p:ext>
            </p:extLst>
          </p:nvPr>
        </p:nvGraphicFramePr>
        <p:xfrm>
          <a:off x="5187511" y="4249620"/>
          <a:ext cx="3710931" cy="13334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9100">
                  <a:extLst>
                    <a:ext uri="{9D8B030D-6E8A-4147-A177-3AD203B41FA5}">
                      <a16:colId xmlns:a16="http://schemas.microsoft.com/office/drawing/2014/main" val="4203097165"/>
                    </a:ext>
                  </a:extLst>
                </a:gridCol>
                <a:gridCol w="841501">
                  <a:extLst>
                    <a:ext uri="{9D8B030D-6E8A-4147-A177-3AD203B41FA5}">
                      <a16:colId xmlns:a16="http://schemas.microsoft.com/office/drawing/2014/main" val="2632443922"/>
                    </a:ext>
                  </a:extLst>
                </a:gridCol>
                <a:gridCol w="1840330">
                  <a:extLst>
                    <a:ext uri="{9D8B030D-6E8A-4147-A177-3AD203B41FA5}">
                      <a16:colId xmlns:a16="http://schemas.microsoft.com/office/drawing/2014/main" val="3722195669"/>
                    </a:ext>
                  </a:extLst>
                </a:gridCol>
              </a:tblGrid>
              <a:tr h="33336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구동 시</a:t>
                      </a:r>
                    </a:p>
                  </a:txBody>
                  <a:tcPr marL="82199" marR="82199" marT="41100" marB="411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연결 핀</a:t>
                      </a:r>
                    </a:p>
                  </a:txBody>
                  <a:tcPr marL="82199" marR="82199" marT="41100" marB="411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설명</a:t>
                      </a:r>
                    </a:p>
                  </a:txBody>
                  <a:tcPr marL="82199" marR="82199" marT="41100" marB="41100" anchor="ctr"/>
                </a:tc>
                <a:extLst>
                  <a:ext uri="{0D108BD9-81ED-4DB2-BD59-A6C34878D82A}">
                    <a16:rowId xmlns:a16="http://schemas.microsoft.com/office/drawing/2014/main" val="870229124"/>
                  </a:ext>
                </a:extLst>
              </a:tr>
              <a:tr h="333363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6V Battery</a:t>
                      </a:r>
                      <a:endParaRPr lang="ko-KR" altLang="en-US" sz="1000" dirty="0"/>
                    </a:p>
                  </a:txBody>
                  <a:tcPr marL="86328" marR="86328" marT="43164" marB="43164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(+)</a:t>
                      </a:r>
                      <a:endParaRPr lang="ko-KR" altLang="en-US" sz="1000" dirty="0"/>
                    </a:p>
                  </a:txBody>
                  <a:tcPr marL="82199" marR="82199" marT="41100" marB="411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ESP32</a:t>
                      </a:r>
                      <a:r>
                        <a:rPr lang="ko-KR" altLang="en-US" sz="1000" dirty="0"/>
                        <a:t>의</a:t>
                      </a:r>
                      <a:r>
                        <a:rPr lang="en-US" altLang="ko-KR" sz="1000" dirty="0"/>
                        <a:t> 5V</a:t>
                      </a:r>
                      <a:r>
                        <a:rPr lang="ko-KR" altLang="en-US" sz="1000" dirty="0"/>
                        <a:t>에 연결</a:t>
                      </a:r>
                    </a:p>
                  </a:txBody>
                  <a:tcPr marL="82199" marR="82199" marT="41100" marB="41100" anchor="ctr"/>
                </a:tc>
                <a:extLst>
                  <a:ext uri="{0D108BD9-81ED-4DB2-BD59-A6C34878D82A}">
                    <a16:rowId xmlns:a16="http://schemas.microsoft.com/office/drawing/2014/main" val="2924942313"/>
                  </a:ext>
                </a:extLst>
              </a:tr>
              <a:tr h="33336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(-)</a:t>
                      </a:r>
                      <a:endParaRPr lang="ko-KR" altLang="en-US" sz="1000" dirty="0"/>
                    </a:p>
                  </a:txBody>
                  <a:tcPr marL="82199" marR="82199" marT="41100" marB="411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ESP32</a:t>
                      </a:r>
                      <a:r>
                        <a:rPr lang="ko-KR" altLang="en-US" sz="1000" dirty="0"/>
                        <a:t>의 </a:t>
                      </a:r>
                      <a:r>
                        <a:rPr lang="en-US" altLang="ko-KR" sz="1000" dirty="0"/>
                        <a:t>GND</a:t>
                      </a:r>
                      <a:r>
                        <a:rPr lang="ko-KR" altLang="en-US" sz="1000" dirty="0"/>
                        <a:t>에 연결</a:t>
                      </a:r>
                    </a:p>
                  </a:txBody>
                  <a:tcPr marL="82199" marR="82199" marT="41100" marB="41100" anchor="ctr"/>
                </a:tc>
                <a:extLst>
                  <a:ext uri="{0D108BD9-81ED-4DB2-BD59-A6C34878D82A}">
                    <a16:rowId xmlns:a16="http://schemas.microsoft.com/office/drawing/2014/main" val="3872812272"/>
                  </a:ext>
                </a:extLst>
              </a:tr>
              <a:tr h="333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IPEX </a:t>
                      </a:r>
                      <a:r>
                        <a:rPr lang="ko-KR" altLang="en-US" sz="1000" dirty="0"/>
                        <a:t>안테나</a:t>
                      </a:r>
                    </a:p>
                  </a:txBody>
                  <a:tcPr marL="86328" marR="86328" marT="43164" marB="43164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/>
                        <a:t>연결부</a:t>
                      </a:r>
                      <a:endParaRPr lang="ko-KR" altLang="en-US" sz="1000" dirty="0"/>
                    </a:p>
                  </a:txBody>
                  <a:tcPr marL="82199" marR="82199" marT="41100" marB="411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ESP32 </a:t>
                      </a:r>
                      <a:r>
                        <a:rPr lang="ko-KR" altLang="en-US" sz="900" dirty="0" err="1"/>
                        <a:t>외장안테나</a:t>
                      </a:r>
                      <a:r>
                        <a:rPr lang="ko-KR" altLang="en-US" sz="900" dirty="0"/>
                        <a:t> 포트에 연결</a:t>
                      </a:r>
                    </a:p>
                  </a:txBody>
                  <a:tcPr marL="82199" marR="82199" marT="41100" marB="41100" anchor="ctr"/>
                </a:tc>
                <a:extLst>
                  <a:ext uri="{0D108BD9-81ED-4DB2-BD59-A6C34878D82A}">
                    <a16:rowId xmlns:a16="http://schemas.microsoft.com/office/drawing/2014/main" val="37367508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877661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연결선 24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7" name="제목 12"/>
          <p:cNvSpPr txBox="1">
            <a:spLocks/>
          </p:cNvSpPr>
          <p:nvPr/>
        </p:nvSpPr>
        <p:spPr>
          <a:xfrm>
            <a:off x="323528" y="692696"/>
            <a:ext cx="2880320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메뉴 구성도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8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0" name="Picture 19" descr="/Users/MS/Library/Group Containers/L48J367XN4.com.infraware.PolarisOffice/EngineTemp/9845/fImage1427812563810.jpeg">
            <a:extLst>
              <a:ext uri="{FF2B5EF4-FFF2-40B4-BE49-F238E27FC236}">
                <a16:creationId xmlns:a16="http://schemas.microsoft.com/office/drawing/2014/main" id="{B0821138-3D44-4CD3-BC22-6C1A5CFB5B1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745" y="1484784"/>
            <a:ext cx="7836246" cy="41176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243066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연결선 17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4" name="제목 12"/>
          <p:cNvSpPr txBox="1">
            <a:spLocks/>
          </p:cNvSpPr>
          <p:nvPr/>
        </p:nvSpPr>
        <p:spPr>
          <a:xfrm>
            <a:off x="323528" y="692696"/>
            <a:ext cx="2880320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엔티티관계도 </a:t>
            </a: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- </a:t>
            </a:r>
            <a:r>
              <a:rPr lang="en-US" altLang="ko-KR" sz="1700" b="1">
                <a:solidFill>
                  <a:schemeClr val="bg1"/>
                </a:solidFill>
                <a:latin typeface="+mn-ea"/>
                <a:cs typeface="+mj-cs"/>
              </a:rPr>
              <a:t>ERD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7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" name="막힌 원호 29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3B194E1-13A1-43EE-A81D-20B3189493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0698" y="1484784"/>
            <a:ext cx="6602604" cy="4510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9135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직사각형 7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2" name="직선 연결선 7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74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기능 처리도</a:t>
            </a: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(</a:t>
            </a:r>
            <a:r>
              <a:rPr kumimoji="0" lang="ko-KR" altLang="en-US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기능 흐름도</a:t>
            </a: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)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76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7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8" name="막힌 원호 77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D02DEA2-4A9C-4BF4-8B59-596A611F27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600" y="1579930"/>
            <a:ext cx="7162800" cy="468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4883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2">
            <a:lumMod val="60000"/>
            <a:lumOff val="40000"/>
          </a:schemeClr>
        </a:solidFill>
        <a:ln w="38100">
          <a:solidFill>
            <a:schemeClr val="tx1">
              <a:lumMod val="95000"/>
              <a:lumOff val="5000"/>
            </a:schemeClr>
          </a:solidFill>
        </a:ln>
        <a:effectLst>
          <a:outerShdw blurRad="183751" dist="125858" dir="2700000" sx="101124" sy="101124" algn="tl" rotWithShape="0">
            <a:prstClr val="black">
              <a:alpha val="46579"/>
            </a:prstClr>
          </a:outerShdw>
        </a:effectLst>
      </a:spPr>
      <a:bodyPr rtlCol="0" anchor="ctr"/>
      <a:lstStyle>
        <a:defPPr algn="ctr">
          <a:defRPr kumimoji="1" b="1" dirty="0" smtClean="0"/>
        </a:def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3088</TotalTime>
  <Words>591</Words>
  <Application>Microsoft Office PowerPoint</Application>
  <PresentationFormat>화면 슬라이드 쇼(4:3)</PresentationFormat>
  <Paragraphs>132</Paragraphs>
  <Slides>19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7" baseType="lpstr">
      <vt:lpstr>굴림</vt:lpstr>
      <vt:lpstr>나눔고딕</vt:lpstr>
      <vt:lpstr>맑은 고딕</vt:lpstr>
      <vt:lpstr>Arial</vt:lpstr>
      <vt:lpstr>Calibri</vt:lpstr>
      <vt:lpstr>Trebuchet MS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이낙선</dc:creator>
  <cp:lastModifiedBy>태</cp:lastModifiedBy>
  <cp:revision>275</cp:revision>
  <cp:lastPrinted>2021-07-14T16:16:39Z</cp:lastPrinted>
  <dcterms:created xsi:type="dcterms:W3CDTF">2014-04-16T00:55:54Z</dcterms:created>
  <dcterms:modified xsi:type="dcterms:W3CDTF">2021-07-16T12:49:22Z</dcterms:modified>
</cp:coreProperties>
</file>